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86" r:id="rId3"/>
    <p:sldId id="256" r:id="rId4"/>
    <p:sldId id="340" r:id="rId5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94472" autoAdjust="0"/>
  </p:normalViewPr>
  <p:slideViewPr>
    <p:cSldViewPr>
      <p:cViewPr varScale="1">
        <p:scale>
          <a:sx n="108" d="100"/>
          <a:sy n="108" d="100"/>
        </p:scale>
        <p:origin x="1614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5;&#1080;&#1081;%20&#1089;&#1090;&#1086;&#1083;\&#1044;&#1086;&#1082;&#1091;&#1084;&#1077;&#1085;&#1090;&#1099;%202021%20&#1075;\&#1048;&#1085;&#1074;&#1077;&#1089;&#1090;&#1080;&#1094;&#1080;&#1086;&#1085;&#1085;&#1099;&#1081;%20&#1087;&#1072;&#1089;&#1087;&#1086;&#1088;&#1090;%202021%20&#1075;&#1086;&#1076;\&#1060;&#1086;&#1088;&#1084;&#1099;%202020%20&#1075;&#1086;&#1076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5;&#1080;&#1081;%20&#1089;&#1090;&#1086;&#1083;\&#1055;&#1083;&#1072;&#1085;&#1099;%20+&#1080;&#1085;&#1074;.%20&#1087;&#1072;&#1089;&#1087;.(&#1087;&#1088;&#1086;&#1092;&#1080;&#1083;&#1100;)+&#1084;&#1091;&#1085;.%20&#1089;&#1090;&#1072;&#1085;&#1076;&#1072;&#1088;&#1090;\&#1048;&#1085;&#1074;&#1077;&#1089;&#1090;.%20&#1087;&#1072;&#1089;&#1087;&#1086;&#1088;&#1090;%20(&#1087;&#1088;&#1086;&#1092;&#1080;&#1083;&#1100;)%202021-2024%20&#1075;&#1075;%20+%20&#1052;&#1091;&#1085;.%20&#1089;&#1090;&#1072;&#1085;&#1076;&#1072;&#1088;&#1090;%202024%20&#1075;\&#1052;&#1091;&#1085;&#1080;&#1094;&#1080;&#1087;&#1072;&#1083;&#1100;&#1085;&#1099;&#1081;%20&#1089;&#1090;&#1072;&#1085;&#1076;&#1072;&#1088;&#1090;%20&#1089;%202024%20&#1075;.%20-\&#1052;&#1057;\&#1048;&#1085;&#1092;.%20&#1085;&#1072;%20&#1089;&#1072;&#1081;&#1090;%20%20(&#1050;&#1083;&#1102;&#1095;.%20&#1093;&#1072;&#1088;.%20&#1052;&#1056;)\&#1060;&#1086;&#1088;&#1084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5;&#1080;&#1081;%20&#1089;&#1090;&#1086;&#1083;\&#1044;&#1086;&#1082;&#1091;&#1084;&#1077;&#1085;&#1090;&#1099;%202024%20&#1075;\&#1044;&#1086;&#1082;&#1083;&#1072;&#1076;%20&#1043;&#1083;&#1072;&#1074;&#1099;%202024%20&#1075;&#1086;&#1076;%20(&#1079;&#1072;%202023%20&#1075;&#1086;&#1076;)\&#1060;&#1086;&#1088;&#1084;&#1099;%202022%20&#1075;&#1086;&#1076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5;&#1080;&#1081;%20&#1089;&#1090;&#1086;&#1083;\&#1044;&#1086;&#1082;&#1091;&#1084;&#1077;&#1085;&#1090;&#1099;%202024%20&#1075;\&#1044;&#1086;&#1082;&#1083;&#1072;&#1076;%20&#1043;&#1083;&#1072;&#1074;&#1099;%202024%20&#1075;&#1086;&#1076;%20(&#1079;&#1072;%202023%20&#1075;&#1086;&#1076;)\&#1060;&#1086;&#1088;&#1084;&#1099;%202022%20&#1075;&#1086;&#107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73F6-4F93-A6FE-310D94354E7F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3F6-4F93-A6FE-310D94354E7F}"/>
              </c:ext>
            </c:extLst>
          </c:dPt>
          <c:dLbls>
            <c:dLbl>
              <c:idx val="0"/>
              <c:layout>
                <c:manualLayout>
                  <c:x val="-0.15507321453239786"/>
                  <c:y val="-0.121387080346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F6-4F93-A6FE-310D94354E7F}"/>
                </c:ext>
              </c:extLst>
            </c:dLbl>
            <c:dLbl>
              <c:idx val="1"/>
              <c:layout>
                <c:manualLayout>
                  <c:x val="0.12549454344522948"/>
                  <c:y val="6.402475809926744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F6-4F93-A6FE-310D94354E7F}"/>
                </c:ext>
              </c:extLst>
            </c:dLbl>
            <c:dLbl>
              <c:idx val="2"/>
              <c:layout>
                <c:manualLayout>
                  <c:x val="-2.4328636552009932E-2"/>
                  <c:y val="-2.210208798527101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F6-4F93-A6FE-310D94354E7F}"/>
                </c:ext>
              </c:extLst>
            </c:dLbl>
            <c:dLbl>
              <c:idx val="3"/>
              <c:layout>
                <c:manualLayout>
                  <c:x val="3.3501404429709856E-2"/>
                  <c:y val="-1.567939828416970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F6-4F93-A6FE-310D94354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Сельскохозяйственные угодья</c:v>
                </c:pt>
                <c:pt idx="1">
                  <c:v>Лесные площади</c:v>
                </c:pt>
                <c:pt idx="2">
                  <c:v>Водные объекты, включая болота</c:v>
                </c:pt>
                <c:pt idx="3">
                  <c:v>Другие земли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0.72000000000000064</c:v>
                </c:pt>
                <c:pt idx="1">
                  <c:v>0.19000000000000192</c:v>
                </c:pt>
                <c:pt idx="2">
                  <c:v>5.0000000000000114E-2</c:v>
                </c:pt>
                <c:pt idx="3">
                  <c:v>4.0000000000000112E-2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F6-4F93-A6FE-310D94354E7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5822166965972"/>
          <c:y val="0.18915595252086259"/>
          <c:w val="0.40559791868121753"/>
          <c:h val="0.59780718454969262"/>
        </c:manualLayout>
      </c:layout>
      <c:overlay val="0"/>
      <c:txPr>
        <a:bodyPr/>
        <a:lstStyle/>
        <a:p>
          <a:pPr>
            <a:defRPr sz="1250" kern="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'Лист2+'!$B$1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4235531165211991E-17"/>
                  <c:y val="-4.2386834938322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A8-4638-8C05-5CB5878D5B08}"/>
                </c:ext>
              </c:extLst>
            </c:dLbl>
            <c:dLbl>
              <c:idx val="1"/>
              <c:layout>
                <c:manualLayout>
                  <c:x val="0"/>
                  <c:y val="-3.703703703703703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A8-4638-8C05-5CB5878D5B08}"/>
                </c:ext>
              </c:extLst>
            </c:dLbl>
            <c:dLbl>
              <c:idx val="2"/>
              <c:layout>
                <c:manualLayout>
                  <c:x val="0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A8-4638-8C05-5CB5878D5B08}"/>
                </c:ext>
              </c:extLst>
            </c:dLbl>
            <c:dLbl>
              <c:idx val="3"/>
              <c:layout>
                <c:manualLayout>
                  <c:x val="8.3333333333333332E-3"/>
                  <c:y val="-3.240740740740748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A8-4638-8C05-5CB5878D5B08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'Лист2+'!$A$2:$A$3</c:f>
              <c:strCache>
                <c:ptCount val="2"/>
                <c:pt idx="0">
                  <c:v>Рождаемость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'Лист2+'!$B$2:$B$3</c:f>
              <c:numCache>
                <c:formatCode>General</c:formatCode>
                <c:ptCount val="2"/>
                <c:pt idx="0">
                  <c:v>146</c:v>
                </c:pt>
                <c:pt idx="1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A8-4638-8C05-5CB5878D5B08}"/>
            </c:ext>
          </c:extLst>
        </c:ser>
        <c:ser>
          <c:idx val="1"/>
          <c:order val="1"/>
          <c:tx>
            <c:strRef>
              <c:f>'Лист2+'!$C$1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53046090722804E-2"/>
                  <c:y val="-3.72770519233165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A8-4638-8C05-5CB5878D5B08}"/>
                </c:ext>
              </c:extLst>
            </c:dLbl>
            <c:dLbl>
              <c:idx val="1"/>
              <c:layout>
                <c:manualLayout>
                  <c:x val="2.2222222222222171E-2"/>
                  <c:y val="-3.703703703703703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A8-4638-8C05-5CB5878D5B08}"/>
                </c:ext>
              </c:extLst>
            </c:dLbl>
            <c:dLbl>
              <c:idx val="2"/>
              <c:layout>
                <c:manualLayout>
                  <c:x val="1.3888888888888888E-2"/>
                  <c:y val="-3.240740740740740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A8-4638-8C05-5CB5878D5B08}"/>
                </c:ext>
              </c:extLst>
            </c:dLbl>
            <c:dLbl>
              <c:idx val="3"/>
              <c:layout>
                <c:manualLayout>
                  <c:x val="1.6666666666666566E-2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A8-4638-8C05-5CB5878D5B08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'Лист2+'!$A$2:$A$3</c:f>
              <c:strCache>
                <c:ptCount val="2"/>
                <c:pt idx="0">
                  <c:v>Рождаемость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'Лист2+'!$C$2:$C$3</c:f>
              <c:numCache>
                <c:formatCode>General</c:formatCode>
                <c:ptCount val="2"/>
                <c:pt idx="0">
                  <c:v>149</c:v>
                </c:pt>
                <c:pt idx="1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A8-4638-8C05-5CB5878D5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0539144"/>
        <c:axId val="1"/>
        <c:axId val="0"/>
      </c:bar3DChart>
      <c:catAx>
        <c:axId val="39053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9053914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'Лист6+'!$B$2</c:f>
              <c:strCache>
                <c:ptCount val="1"/>
                <c:pt idx="0">
                  <c:v>2022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'Лист6+'!$A$3:$A$7</c:f>
              <c:strCache>
                <c:ptCount val="5"/>
                <c:pt idx="0">
                  <c:v>Налоговые и неналоговые доходы</c:v>
                </c:pt>
                <c:pt idx="1">
                  <c:v>Дотации бюджетам субъектов РФ и муниципальных образований</c:v>
                </c:pt>
                <c:pt idx="2">
                  <c:v>Субсидии бюджетам бюджетной системы РФ</c:v>
                </c:pt>
                <c:pt idx="3">
                  <c:v>Субсидии поселениям</c:v>
                </c:pt>
                <c:pt idx="4">
                  <c:v>Субвенции бюджетам субъектов РФ и муниципальных образований</c:v>
                </c:pt>
              </c:strCache>
            </c:strRef>
          </c:cat>
          <c:val>
            <c:numRef>
              <c:f>'Лист6+'!$B$3:$B$7</c:f>
              <c:numCache>
                <c:formatCode>0%</c:formatCode>
                <c:ptCount val="5"/>
                <c:pt idx="0">
                  <c:v>0.19</c:v>
                </c:pt>
                <c:pt idx="1">
                  <c:v>0.19</c:v>
                </c:pt>
                <c:pt idx="2">
                  <c:v>0.26</c:v>
                </c:pt>
                <c:pt idx="3">
                  <c:v>0.03</c:v>
                </c:pt>
                <c:pt idx="4" formatCode="0.0%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9-4745-AD41-5FDBC78B1F82}"/>
            </c:ext>
          </c:extLst>
        </c:ser>
        <c:ser>
          <c:idx val="1"/>
          <c:order val="1"/>
          <c:tx>
            <c:strRef>
              <c:f>'Лист6+'!$C$2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'Лист6+'!$A$3:$A$7</c:f>
              <c:strCache>
                <c:ptCount val="5"/>
                <c:pt idx="0">
                  <c:v>Налоговые и неналоговые доходы</c:v>
                </c:pt>
                <c:pt idx="1">
                  <c:v>Дотации бюджетам субъектов РФ и муниципальных образований</c:v>
                </c:pt>
                <c:pt idx="2">
                  <c:v>Субсидии бюджетам бюджетной системы РФ</c:v>
                </c:pt>
                <c:pt idx="3">
                  <c:v>Субсидии поселениям</c:v>
                </c:pt>
                <c:pt idx="4">
                  <c:v>Субвенции бюджетам субъектов РФ и муниципальных образований</c:v>
                </c:pt>
              </c:strCache>
            </c:strRef>
          </c:cat>
          <c:val>
            <c:numRef>
              <c:f>'Лист6+'!$C$3:$C$7</c:f>
              <c:numCache>
                <c:formatCode>0.0%</c:formatCode>
                <c:ptCount val="5"/>
                <c:pt idx="0" formatCode="0%">
                  <c:v>0.24</c:v>
                </c:pt>
                <c:pt idx="1">
                  <c:v>0.23300000000000001</c:v>
                </c:pt>
                <c:pt idx="2" formatCode="0%">
                  <c:v>0.15</c:v>
                </c:pt>
                <c:pt idx="3">
                  <c:v>2.5999999999999999E-2</c:v>
                </c:pt>
                <c:pt idx="4">
                  <c:v>0.35099999999999998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89-4745-AD41-5FDBC78B1F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9435968"/>
        <c:axId val="1"/>
      </c:barChart>
      <c:catAx>
        <c:axId val="38943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894359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>
              <a:latin typeface="Cambria" panose="02040503050406030204" pitchFamily="18" charset="0"/>
              <a:ea typeface="Cambria" panose="020405030504060302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'Лист7+'!$B$1</c:f>
              <c:strCache>
                <c:ptCount val="1"/>
                <c:pt idx="0">
                  <c:v>2022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'Лист7+'!$A$2:$A$9</c:f>
              <c:strCache>
                <c:ptCount val="8"/>
                <c:pt idx="0">
                  <c:v>Образование</c:v>
                </c:pt>
                <c:pt idx="1">
                  <c:v>Культура</c:v>
                </c:pt>
                <c:pt idx="2">
                  <c:v>Молодежная политика физическая культура и спорт</c:v>
                </c:pt>
                <c:pt idx="3">
                  <c:v>Общая сумма расходов сельских поселений с учетом межбюджетных трансфертов</c:v>
                </c:pt>
                <c:pt idx="4">
                  <c:v>Расходы городского поселения</c:v>
                </c:pt>
                <c:pt idx="5">
                  <c:v>Содержание органов местного самоуправления муниципального района, реализация программных мероприятий и субсидий, на исполнение полномочий</c:v>
                </c:pt>
                <c:pt idx="6">
                  <c:v>Расходы на поддержку коммунальных организаций</c:v>
                </c:pt>
                <c:pt idx="7">
                  <c:v>Прочие расходы (дорожные фонды, капитальные вложения)</c:v>
                </c:pt>
              </c:strCache>
            </c:strRef>
          </c:cat>
          <c:val>
            <c:numRef>
              <c:f>'Лист7+'!$B$2:$B$9</c:f>
              <c:numCache>
                <c:formatCode>0%</c:formatCode>
                <c:ptCount val="8"/>
                <c:pt idx="0">
                  <c:v>0.52</c:v>
                </c:pt>
                <c:pt idx="1">
                  <c:v>0.09</c:v>
                </c:pt>
                <c:pt idx="2">
                  <c:v>0.02</c:v>
                </c:pt>
                <c:pt idx="3">
                  <c:v>0.27</c:v>
                </c:pt>
                <c:pt idx="4">
                  <c:v>0.5</c:v>
                </c:pt>
                <c:pt idx="5" formatCode="0.0%">
                  <c:v>0.17899999999999999</c:v>
                </c:pt>
                <c:pt idx="6" formatCode="0.0%">
                  <c:v>6.0000000000000001E-3</c:v>
                </c:pt>
                <c:pt idx="7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3-44EE-9D54-9DDFEC461DE0}"/>
            </c:ext>
          </c:extLst>
        </c:ser>
        <c:ser>
          <c:idx val="1"/>
          <c:order val="1"/>
          <c:tx>
            <c:strRef>
              <c:f>'Лист7+'!$C$1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'Лист7+'!$A$2:$A$9</c:f>
              <c:strCache>
                <c:ptCount val="8"/>
                <c:pt idx="0">
                  <c:v>Образование</c:v>
                </c:pt>
                <c:pt idx="1">
                  <c:v>Культура</c:v>
                </c:pt>
                <c:pt idx="2">
                  <c:v>Молодежная политика физическая культура и спорт</c:v>
                </c:pt>
                <c:pt idx="3">
                  <c:v>Общая сумма расходов сельских поселений с учетом межбюджетных трансфертов</c:v>
                </c:pt>
                <c:pt idx="4">
                  <c:v>Расходы городского поселения</c:v>
                </c:pt>
                <c:pt idx="5">
                  <c:v>Содержание органов местного самоуправления муниципального района, реализация программных мероприятий и субсидий, на исполнение полномочий</c:v>
                </c:pt>
                <c:pt idx="6">
                  <c:v>Расходы на поддержку коммунальных организаций</c:v>
                </c:pt>
                <c:pt idx="7">
                  <c:v>Прочие расходы (дорожные фонды, капитальные вложения)</c:v>
                </c:pt>
              </c:strCache>
            </c:strRef>
          </c:cat>
          <c:val>
            <c:numRef>
              <c:f>'Лист7+'!$C$2:$C$9</c:f>
              <c:numCache>
                <c:formatCode>0%</c:formatCode>
                <c:ptCount val="8"/>
                <c:pt idx="0">
                  <c:v>0.54</c:v>
                </c:pt>
                <c:pt idx="1">
                  <c:v>0.09</c:v>
                </c:pt>
                <c:pt idx="2" formatCode="0.0%">
                  <c:v>1.7999999999999999E-2</c:v>
                </c:pt>
                <c:pt idx="3">
                  <c:v>0.13</c:v>
                </c:pt>
                <c:pt idx="4" formatCode="0.0%">
                  <c:v>0.61499999999999999</c:v>
                </c:pt>
                <c:pt idx="5" formatCode="0.0%">
                  <c:v>0.35599999999999998</c:v>
                </c:pt>
                <c:pt idx="6" formatCode="0.0%">
                  <c:v>3.1E-2</c:v>
                </c:pt>
                <c:pt idx="7" formatCode="0.0%">
                  <c:v>0.123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93-44EE-9D54-9DDFEC461D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9434328"/>
        <c:axId val="1"/>
      </c:barChart>
      <c:catAx>
        <c:axId val="389434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50" b="1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894343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>
              <a:latin typeface="Cambria" panose="02040503050406030204" pitchFamily="18" charset="0"/>
              <a:ea typeface="Cambria" panose="020405030504060302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EF412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0066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666597"/>
            <a:ext cx="3839845" cy="394970"/>
          </a:xfrm>
          <a:custGeom>
            <a:avLst/>
            <a:gdLst/>
            <a:ahLst/>
            <a:cxnLst/>
            <a:rect l="l" t="t" r="r" b="b"/>
            <a:pathLst>
              <a:path w="3839845" h="394969">
                <a:moveTo>
                  <a:pt x="0" y="394817"/>
                </a:moveTo>
                <a:lnTo>
                  <a:pt x="3839298" y="394817"/>
                </a:lnTo>
                <a:lnTo>
                  <a:pt x="3839298" y="0"/>
                </a:lnTo>
                <a:lnTo>
                  <a:pt x="0" y="0"/>
                </a:lnTo>
                <a:lnTo>
                  <a:pt x="0" y="394817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50" y="666597"/>
            <a:ext cx="3839845" cy="394970"/>
          </a:xfrm>
          <a:custGeom>
            <a:avLst/>
            <a:gdLst/>
            <a:ahLst/>
            <a:cxnLst/>
            <a:rect l="l" t="t" r="r" b="b"/>
            <a:pathLst>
              <a:path w="3839845" h="394969">
                <a:moveTo>
                  <a:pt x="0" y="394817"/>
                </a:moveTo>
                <a:lnTo>
                  <a:pt x="3839298" y="394817"/>
                </a:lnTo>
                <a:lnTo>
                  <a:pt x="3839298" y="0"/>
                </a:lnTo>
                <a:lnTo>
                  <a:pt x="0" y="0"/>
                </a:lnTo>
                <a:lnTo>
                  <a:pt x="0" y="394817"/>
                </a:lnTo>
                <a:close/>
              </a:path>
            </a:pathLst>
          </a:custGeom>
          <a:ln w="12700">
            <a:solidFill>
              <a:srgbClr val="0066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EF412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51803" y="1772422"/>
            <a:ext cx="2420620" cy="3927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rgbClr val="0066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804" y="601967"/>
            <a:ext cx="7871459" cy="394970"/>
          </a:xfrm>
          <a:custGeom>
            <a:avLst/>
            <a:gdLst/>
            <a:ahLst/>
            <a:cxnLst/>
            <a:rect l="l" t="t" r="r" b="b"/>
            <a:pathLst>
              <a:path w="7871459" h="394969">
                <a:moveTo>
                  <a:pt x="0" y="394817"/>
                </a:moveTo>
                <a:lnTo>
                  <a:pt x="7871294" y="394817"/>
                </a:lnTo>
                <a:lnTo>
                  <a:pt x="7871294" y="0"/>
                </a:lnTo>
                <a:lnTo>
                  <a:pt x="0" y="0"/>
                </a:lnTo>
                <a:lnTo>
                  <a:pt x="0" y="394817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804" y="601967"/>
            <a:ext cx="7871459" cy="394970"/>
          </a:xfrm>
          <a:custGeom>
            <a:avLst/>
            <a:gdLst/>
            <a:ahLst/>
            <a:cxnLst/>
            <a:rect l="l" t="t" r="r" b="b"/>
            <a:pathLst>
              <a:path w="7871459" h="394969">
                <a:moveTo>
                  <a:pt x="0" y="394817"/>
                </a:moveTo>
                <a:lnTo>
                  <a:pt x="7871294" y="394817"/>
                </a:lnTo>
                <a:lnTo>
                  <a:pt x="7871294" y="0"/>
                </a:lnTo>
                <a:lnTo>
                  <a:pt x="0" y="0"/>
                </a:lnTo>
                <a:lnTo>
                  <a:pt x="0" y="394817"/>
                </a:lnTo>
                <a:close/>
              </a:path>
            </a:pathLst>
          </a:custGeom>
          <a:ln w="12700">
            <a:solidFill>
              <a:srgbClr val="0066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EF412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53F10-5E10-400E-B3CF-D18FDAB72C11}" type="datetimeFigureOut">
              <a:rPr lang="ru-RU" smtClean="0"/>
              <a:pPr>
                <a:defRPr/>
              </a:pPr>
              <a:t>17.04.2024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4BDA4-B186-4645-A9BD-D437086E64B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03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24600-FCEB-4F78-8766-983E016ECAB3}" type="datetimeFigureOut">
              <a:rPr lang="ru-RU" smtClean="0"/>
              <a:pPr>
                <a:defRPr/>
              </a:pPr>
              <a:t>17.04.2024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F59C6-858C-4765-9791-B4D5FBAA22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19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3245" y="1278733"/>
            <a:ext cx="7737508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EF412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5163" y="2145018"/>
            <a:ext cx="7417434" cy="4338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0066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533400"/>
            <a:ext cx="6248400" cy="394970"/>
          </a:xfrm>
          <a:custGeom>
            <a:avLst/>
            <a:gdLst/>
            <a:ahLst/>
            <a:cxnLst/>
            <a:rect l="l" t="t" r="r" b="b"/>
            <a:pathLst>
              <a:path w="3443604" h="394969">
                <a:moveTo>
                  <a:pt x="0" y="394817"/>
                </a:moveTo>
                <a:lnTo>
                  <a:pt x="3443300" y="394817"/>
                </a:lnTo>
                <a:lnTo>
                  <a:pt x="3443300" y="0"/>
                </a:lnTo>
                <a:lnTo>
                  <a:pt x="0" y="0"/>
                </a:lnTo>
                <a:lnTo>
                  <a:pt x="0" y="394817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66046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350" y="66046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6350" y="0"/>
                </a:moveTo>
                <a:lnTo>
                  <a:pt x="0" y="0"/>
                </a:lnTo>
                <a:lnTo>
                  <a:pt x="0" y="6350"/>
                </a:lnTo>
                <a:lnTo>
                  <a:pt x="6350" y="6350"/>
                </a:lnTo>
                <a:lnTo>
                  <a:pt x="6350" y="0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467600" y="23622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29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7391400" y="4572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7239000" y="3810000"/>
            <a:ext cx="1676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spc="10" dirty="0">
                <a:latin typeface="Times New Roman" pitchFamily="18" charset="0"/>
                <a:cs typeface="Times New Roman" pitchFamily="18" charset="0"/>
              </a:rPr>
              <a:t>Площадь территории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43800" y="2667000"/>
            <a:ext cx="1144399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ru-RU" sz="3200" b="1" spc="450" dirty="0">
                <a:solidFill>
                  <a:srgbClr val="FFFFFF"/>
                </a:solidFill>
                <a:latin typeface="Arial"/>
                <a:cs typeface="Arial"/>
              </a:rPr>
              <a:t>2990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20000" y="3200400"/>
            <a:ext cx="9531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spc="5" dirty="0">
                <a:solidFill>
                  <a:srgbClr val="FFFFFF"/>
                </a:solidFill>
                <a:latin typeface="Arial"/>
                <a:cs typeface="Arial"/>
              </a:rPr>
              <a:t>кв. км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67600" y="762000"/>
            <a:ext cx="1144614" cy="41742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ru-RU" sz="2600" b="1" spc="450" dirty="0">
                <a:solidFill>
                  <a:schemeClr val="bg1"/>
                </a:solidFill>
                <a:latin typeface="Arial"/>
                <a:cs typeface="Arial"/>
              </a:rPr>
              <a:t>18,07</a:t>
            </a:r>
            <a:endParaRPr sz="2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20000" y="1143000"/>
            <a:ext cx="9531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chemeClr val="bg1"/>
                </a:solidFill>
                <a:latin typeface="Arial"/>
                <a:cs typeface="Arial"/>
              </a:rPr>
              <a:t>тыс.</a:t>
            </a:r>
            <a:r>
              <a:rPr sz="1200" spc="-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chemeClr val="bg1"/>
                </a:solidFill>
                <a:latin typeface="Arial"/>
                <a:cs typeface="Arial"/>
              </a:rPr>
              <a:t>человек</a:t>
            </a:r>
            <a:endParaRPr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750" y="533400"/>
            <a:ext cx="61633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65" dirty="0">
                <a:solidFill>
                  <a:schemeClr val="bg1"/>
                </a:solidFill>
                <a:latin typeface="Arial"/>
                <a:cs typeface="Arial"/>
              </a:rPr>
              <a:t>Общие</a:t>
            </a:r>
            <a:r>
              <a:rPr sz="2500" b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500" b="1" spc="-50" dirty="0">
                <a:solidFill>
                  <a:schemeClr val="bg1"/>
                </a:solidFill>
                <a:latin typeface="Arial"/>
                <a:cs typeface="Arial"/>
              </a:rPr>
              <a:t>сведения</a:t>
            </a:r>
            <a:r>
              <a:rPr lang="ru-RU" sz="2500" b="1" spc="-50" dirty="0">
                <a:solidFill>
                  <a:schemeClr val="bg1"/>
                </a:solidFill>
                <a:latin typeface="Arial"/>
                <a:cs typeface="Arial"/>
              </a:rPr>
              <a:t> о Горьковском районе</a:t>
            </a:r>
            <a:endParaRPr sz="25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86200" y="990600"/>
            <a:ext cx="230886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 marR="5080" indent="-99060">
              <a:lnSpc>
                <a:spcPct val="100000"/>
              </a:lnSpc>
              <a:spcBef>
                <a:spcPts val="100"/>
              </a:spcBef>
            </a:pPr>
            <a:r>
              <a:rPr sz="1700" b="1" spc="25" dirty="0">
                <a:solidFill>
                  <a:srgbClr val="0066B3"/>
                </a:solidFill>
                <a:latin typeface="Arial"/>
                <a:cs typeface="Arial"/>
              </a:rPr>
              <a:t>Структура</a:t>
            </a:r>
            <a:r>
              <a:rPr sz="1700" b="1" spc="-55" dirty="0">
                <a:solidFill>
                  <a:srgbClr val="0066B3"/>
                </a:solidFill>
                <a:latin typeface="Arial"/>
                <a:cs typeface="Arial"/>
              </a:rPr>
              <a:t> </a:t>
            </a:r>
            <a:r>
              <a:rPr sz="1700" b="1" spc="10" dirty="0">
                <a:solidFill>
                  <a:srgbClr val="0066B3"/>
                </a:solidFill>
                <a:latin typeface="Arial"/>
                <a:cs typeface="Arial"/>
              </a:rPr>
              <a:t>земель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91400" y="1828800"/>
            <a:ext cx="1447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Население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object 22"/>
          <p:cNvSpPr txBox="1"/>
          <p:nvPr/>
        </p:nvSpPr>
        <p:spPr>
          <a:xfrm>
            <a:off x="5562600" y="6248400"/>
            <a:ext cx="1524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spc="25" dirty="0">
                <a:latin typeface="Times New Roman" pitchFamily="18" charset="0"/>
                <a:cs typeface="Times New Roman" pitchFamily="18" charset="0"/>
              </a:rPr>
              <a:t>Стоимость 1 га земли</a:t>
            </a:r>
            <a:endParaRPr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object 22"/>
          <p:cNvSpPr txBox="1"/>
          <p:nvPr/>
        </p:nvSpPr>
        <p:spPr>
          <a:xfrm>
            <a:off x="3352800" y="6135802"/>
            <a:ext cx="19812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25" dirty="0">
                <a:latin typeface="Times New Roman" pitchFamily="18" charset="0"/>
                <a:cs typeface="Times New Roman" pitchFamily="18" charset="0"/>
              </a:rPr>
              <a:t>Средний срок получения </a:t>
            </a:r>
            <a:r>
              <a:rPr lang="ru-RU" sz="1400" b="1" spc="25" dirty="0">
                <a:latin typeface="Times New Roman" pitchFamily="18" charset="0"/>
                <a:cs typeface="Times New Roman" pitchFamily="18" charset="0"/>
              </a:rPr>
              <a:t>разрешения</a:t>
            </a:r>
            <a:r>
              <a:rPr lang="ru-RU" sz="1200" b="1" spc="25" dirty="0">
                <a:latin typeface="Times New Roman" pitchFamily="18" charset="0"/>
                <a:cs typeface="Times New Roman" pitchFamily="18" charset="0"/>
              </a:rPr>
              <a:t> на строительство</a:t>
            </a:r>
            <a:endParaRPr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bject 22"/>
          <p:cNvSpPr txBox="1"/>
          <p:nvPr/>
        </p:nvSpPr>
        <p:spPr>
          <a:xfrm>
            <a:off x="152400" y="6096000"/>
            <a:ext cx="1371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25" dirty="0">
                <a:latin typeface="Times New Roman" pitchFamily="18" charset="0"/>
                <a:cs typeface="Times New Roman" pitchFamily="18" charset="0"/>
              </a:rPr>
              <a:t>Удаленность от границы города Омска</a:t>
            </a:r>
            <a:endParaRPr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bject 22"/>
          <p:cNvSpPr txBox="1"/>
          <p:nvPr/>
        </p:nvSpPr>
        <p:spPr>
          <a:xfrm>
            <a:off x="7467600" y="58674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spc="25" dirty="0">
                <a:latin typeface="Times New Roman" pitchFamily="18" charset="0"/>
                <a:cs typeface="Times New Roman" pitchFamily="18" charset="0"/>
              </a:rPr>
              <a:t>Тариф на эл. энергию</a:t>
            </a:r>
            <a:endParaRPr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bject 14"/>
          <p:cNvSpPr/>
          <p:nvPr/>
        </p:nvSpPr>
        <p:spPr>
          <a:xfrm>
            <a:off x="3657600" y="47244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дней</a:t>
            </a:r>
            <a:endParaRPr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bject 14"/>
          <p:cNvSpPr/>
          <p:nvPr/>
        </p:nvSpPr>
        <p:spPr>
          <a:xfrm>
            <a:off x="7467600" y="44958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5,14 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Рублей / кВт*ч</a:t>
            </a:r>
            <a:endParaRPr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bject 22"/>
          <p:cNvSpPr txBox="1"/>
          <p:nvPr/>
        </p:nvSpPr>
        <p:spPr>
          <a:xfrm>
            <a:off x="1560830" y="6096000"/>
            <a:ext cx="1828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25" dirty="0">
                <a:latin typeface="Times New Roman" pitchFamily="18" charset="0"/>
                <a:cs typeface="Times New Roman" pitchFamily="18" charset="0"/>
              </a:rPr>
              <a:t>Транспортная сеть (протяженность автомобильных дорог)</a:t>
            </a:r>
            <a:endParaRPr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2895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8" name="Диаграмма 57"/>
          <p:cNvGraphicFramePr/>
          <p:nvPr/>
        </p:nvGraphicFramePr>
        <p:xfrm>
          <a:off x="3048000" y="1371600"/>
          <a:ext cx="4343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" name="object 14"/>
          <p:cNvSpPr/>
          <p:nvPr/>
        </p:nvSpPr>
        <p:spPr>
          <a:xfrm>
            <a:off x="1828800" y="47244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endParaRPr lang="ru-RU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779,58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км</a:t>
            </a:r>
            <a:endParaRPr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bject 14"/>
          <p:cNvSpPr/>
          <p:nvPr/>
        </p:nvSpPr>
        <p:spPr>
          <a:xfrm>
            <a:off x="152400" y="4724400"/>
            <a:ext cx="1332230" cy="133223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92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км</a:t>
            </a:r>
            <a:endParaRPr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bject 14"/>
          <p:cNvSpPr/>
          <p:nvPr/>
        </p:nvSpPr>
        <p:spPr>
          <a:xfrm>
            <a:off x="5257800" y="4267200"/>
            <a:ext cx="2057400" cy="1981200"/>
          </a:xfrm>
          <a:custGeom>
            <a:avLst/>
            <a:gdLst/>
            <a:ahLst/>
            <a:cxnLst/>
            <a:rect l="l" t="t" r="r" b="b"/>
            <a:pathLst>
              <a:path w="1332229" h="1332230">
                <a:moveTo>
                  <a:pt x="666102" y="0"/>
                </a:moveTo>
                <a:lnTo>
                  <a:pt x="618531" y="1672"/>
                </a:lnTo>
                <a:lnTo>
                  <a:pt x="571863" y="6614"/>
                </a:lnTo>
                <a:lnTo>
                  <a:pt x="526211" y="14714"/>
                </a:lnTo>
                <a:lnTo>
                  <a:pt x="481687" y="25858"/>
                </a:lnTo>
                <a:lnTo>
                  <a:pt x="438404" y="39934"/>
                </a:lnTo>
                <a:lnTo>
                  <a:pt x="396474" y="56828"/>
                </a:lnTo>
                <a:lnTo>
                  <a:pt x="356011" y="76429"/>
                </a:lnTo>
                <a:lnTo>
                  <a:pt x="317127" y="98624"/>
                </a:lnTo>
                <a:lnTo>
                  <a:pt x="279935" y="123299"/>
                </a:lnTo>
                <a:lnTo>
                  <a:pt x="244547" y="150342"/>
                </a:lnTo>
                <a:lnTo>
                  <a:pt x="211076" y="179640"/>
                </a:lnTo>
                <a:lnTo>
                  <a:pt x="179636" y="211081"/>
                </a:lnTo>
                <a:lnTo>
                  <a:pt x="150338" y="244552"/>
                </a:lnTo>
                <a:lnTo>
                  <a:pt x="123295" y="279940"/>
                </a:lnTo>
                <a:lnTo>
                  <a:pt x="98621" y="317133"/>
                </a:lnTo>
                <a:lnTo>
                  <a:pt x="76427" y="356017"/>
                </a:lnTo>
                <a:lnTo>
                  <a:pt x="56826" y="396480"/>
                </a:lnTo>
                <a:lnTo>
                  <a:pt x="39932" y="438409"/>
                </a:lnTo>
                <a:lnTo>
                  <a:pt x="25857" y="481691"/>
                </a:lnTo>
                <a:lnTo>
                  <a:pt x="14713" y="526215"/>
                </a:lnTo>
                <a:lnTo>
                  <a:pt x="6614" y="571866"/>
                </a:lnTo>
                <a:lnTo>
                  <a:pt x="1672" y="618533"/>
                </a:lnTo>
                <a:lnTo>
                  <a:pt x="0" y="666102"/>
                </a:lnTo>
                <a:lnTo>
                  <a:pt x="1672" y="713672"/>
                </a:lnTo>
                <a:lnTo>
                  <a:pt x="6614" y="760340"/>
                </a:lnTo>
                <a:lnTo>
                  <a:pt x="14713" y="805993"/>
                </a:lnTo>
                <a:lnTo>
                  <a:pt x="25857" y="850517"/>
                </a:lnTo>
                <a:lnTo>
                  <a:pt x="39932" y="893800"/>
                </a:lnTo>
                <a:lnTo>
                  <a:pt x="56826" y="935729"/>
                </a:lnTo>
                <a:lnTo>
                  <a:pt x="76427" y="976192"/>
                </a:lnTo>
                <a:lnTo>
                  <a:pt x="98621" y="1015077"/>
                </a:lnTo>
                <a:lnTo>
                  <a:pt x="123295" y="1052269"/>
                </a:lnTo>
                <a:lnTo>
                  <a:pt x="150338" y="1087657"/>
                </a:lnTo>
                <a:lnTo>
                  <a:pt x="179636" y="1121127"/>
                </a:lnTo>
                <a:lnTo>
                  <a:pt x="211076" y="1152568"/>
                </a:lnTo>
                <a:lnTo>
                  <a:pt x="244547" y="1181866"/>
                </a:lnTo>
                <a:lnTo>
                  <a:pt x="279935" y="1208908"/>
                </a:lnTo>
                <a:lnTo>
                  <a:pt x="317127" y="1233583"/>
                </a:lnTo>
                <a:lnTo>
                  <a:pt x="356011" y="1255777"/>
                </a:lnTo>
                <a:lnTo>
                  <a:pt x="396474" y="1275377"/>
                </a:lnTo>
                <a:lnTo>
                  <a:pt x="438404" y="1292271"/>
                </a:lnTo>
                <a:lnTo>
                  <a:pt x="481687" y="1306347"/>
                </a:lnTo>
                <a:lnTo>
                  <a:pt x="526211" y="1317490"/>
                </a:lnTo>
                <a:lnTo>
                  <a:pt x="571863" y="1325589"/>
                </a:lnTo>
                <a:lnTo>
                  <a:pt x="618531" y="1330532"/>
                </a:lnTo>
                <a:lnTo>
                  <a:pt x="666102" y="1332204"/>
                </a:lnTo>
                <a:lnTo>
                  <a:pt x="713672" y="1330532"/>
                </a:lnTo>
                <a:lnTo>
                  <a:pt x="760340" y="1325589"/>
                </a:lnTo>
                <a:lnTo>
                  <a:pt x="805993" y="1317490"/>
                </a:lnTo>
                <a:lnTo>
                  <a:pt x="850517" y="1306347"/>
                </a:lnTo>
                <a:lnTo>
                  <a:pt x="893800" y="1292271"/>
                </a:lnTo>
                <a:lnTo>
                  <a:pt x="935729" y="1275377"/>
                </a:lnTo>
                <a:lnTo>
                  <a:pt x="976192" y="1255777"/>
                </a:lnTo>
                <a:lnTo>
                  <a:pt x="1015077" y="1233583"/>
                </a:lnTo>
                <a:lnTo>
                  <a:pt x="1052269" y="1208908"/>
                </a:lnTo>
                <a:lnTo>
                  <a:pt x="1087657" y="1181866"/>
                </a:lnTo>
                <a:lnTo>
                  <a:pt x="1121127" y="1152568"/>
                </a:lnTo>
                <a:lnTo>
                  <a:pt x="1152568" y="1121127"/>
                </a:lnTo>
                <a:lnTo>
                  <a:pt x="1181866" y="1087657"/>
                </a:lnTo>
                <a:lnTo>
                  <a:pt x="1208908" y="1052269"/>
                </a:lnTo>
                <a:lnTo>
                  <a:pt x="1233583" y="1015077"/>
                </a:lnTo>
                <a:lnTo>
                  <a:pt x="1255777" y="976192"/>
                </a:lnTo>
                <a:lnTo>
                  <a:pt x="1275377" y="935729"/>
                </a:lnTo>
                <a:lnTo>
                  <a:pt x="1292271" y="893800"/>
                </a:lnTo>
                <a:lnTo>
                  <a:pt x="1306347" y="850517"/>
                </a:lnTo>
                <a:lnTo>
                  <a:pt x="1317490" y="805993"/>
                </a:lnTo>
                <a:lnTo>
                  <a:pt x="1325589" y="760340"/>
                </a:lnTo>
                <a:lnTo>
                  <a:pt x="1330532" y="713672"/>
                </a:lnTo>
                <a:lnTo>
                  <a:pt x="1332204" y="666102"/>
                </a:lnTo>
                <a:lnTo>
                  <a:pt x="1330532" y="618533"/>
                </a:lnTo>
                <a:lnTo>
                  <a:pt x="1325589" y="571866"/>
                </a:lnTo>
                <a:lnTo>
                  <a:pt x="1317490" y="526215"/>
                </a:lnTo>
                <a:lnTo>
                  <a:pt x="1306347" y="481691"/>
                </a:lnTo>
                <a:lnTo>
                  <a:pt x="1292271" y="438409"/>
                </a:lnTo>
                <a:lnTo>
                  <a:pt x="1275377" y="396480"/>
                </a:lnTo>
                <a:lnTo>
                  <a:pt x="1255777" y="356017"/>
                </a:lnTo>
                <a:lnTo>
                  <a:pt x="1233583" y="317133"/>
                </a:lnTo>
                <a:lnTo>
                  <a:pt x="1208908" y="279940"/>
                </a:lnTo>
                <a:lnTo>
                  <a:pt x="1181866" y="244552"/>
                </a:lnTo>
                <a:lnTo>
                  <a:pt x="1152568" y="211081"/>
                </a:lnTo>
                <a:lnTo>
                  <a:pt x="1121127" y="179640"/>
                </a:lnTo>
                <a:lnTo>
                  <a:pt x="1087657" y="150342"/>
                </a:lnTo>
                <a:lnTo>
                  <a:pt x="1052269" y="123299"/>
                </a:lnTo>
                <a:lnTo>
                  <a:pt x="1015077" y="98624"/>
                </a:lnTo>
                <a:lnTo>
                  <a:pt x="976192" y="76429"/>
                </a:lnTo>
                <a:lnTo>
                  <a:pt x="935729" y="56828"/>
                </a:lnTo>
                <a:lnTo>
                  <a:pt x="893800" y="39934"/>
                </a:lnTo>
                <a:lnTo>
                  <a:pt x="850517" y="25858"/>
                </a:lnTo>
                <a:lnTo>
                  <a:pt x="805993" y="14714"/>
                </a:lnTo>
                <a:lnTo>
                  <a:pt x="760340" y="6614"/>
                </a:lnTo>
                <a:lnTo>
                  <a:pt x="713672" y="1672"/>
                </a:lnTo>
                <a:lnTo>
                  <a:pt x="666102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endParaRPr lang="ru-RU" dirty="0"/>
          </a:p>
          <a:p>
            <a:pPr algn="ctr"/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23,2 тыс. руб. – земли с/х назначения;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144,4 тыс. руб. – земли промышленного назначения</a:t>
            </a:r>
            <a:endParaRPr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Заголовок 2"/>
          <p:cNvSpPr>
            <a:spLocks noGrp="1"/>
          </p:cNvSpPr>
          <p:nvPr>
            <p:ph type="title"/>
          </p:nvPr>
        </p:nvSpPr>
        <p:spPr>
          <a:xfrm>
            <a:off x="17265" y="260649"/>
            <a:ext cx="9126735" cy="7920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500" dirty="0">
                <a:solidFill>
                  <a:schemeClr val="tx1"/>
                </a:solidFill>
                <a:latin typeface="Cambria" pitchFamily="18" charset="0"/>
              </a:rPr>
              <a:t>Социально-экономические показатели</a:t>
            </a:r>
            <a:endParaRPr lang="ru-RU" sz="35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5093DCDC-EF80-4686-84CD-083AC35EB4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157799"/>
              </p:ext>
            </p:extLst>
          </p:nvPr>
        </p:nvGraphicFramePr>
        <p:xfrm>
          <a:off x="4572000" y="1142999"/>
          <a:ext cx="4314824" cy="2070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6406445A-1230-4D8C-84BA-4DD2ED9F67A5}"/>
              </a:ext>
            </a:extLst>
          </p:cNvPr>
          <p:cNvSpPr txBox="1">
            <a:spLocks/>
          </p:cNvSpPr>
          <p:nvPr/>
        </p:nvSpPr>
        <p:spPr>
          <a:xfrm>
            <a:off x="4724400" y="838199"/>
            <a:ext cx="4162424" cy="3047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700" b="1" i="0">
                <a:solidFill>
                  <a:srgbClr val="EF4123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000" i="1" kern="0" dirty="0">
                <a:solidFill>
                  <a:schemeClr val="tx1"/>
                </a:solidFill>
                <a:latin typeface="Cambria" pitchFamily="18" charset="0"/>
              </a:rPr>
              <a:t>Демография</a:t>
            </a:r>
          </a:p>
        </p:txBody>
      </p:sp>
      <p:sp>
        <p:nvSpPr>
          <p:cNvPr id="11" name="Заголовок 2">
            <a:extLst>
              <a:ext uri="{FF2B5EF4-FFF2-40B4-BE49-F238E27FC236}">
                <a16:creationId xmlns:a16="http://schemas.microsoft.com/office/drawing/2014/main" id="{15D5A3B7-6587-41DF-A100-04E9DD1760A3}"/>
              </a:ext>
            </a:extLst>
          </p:cNvPr>
          <p:cNvSpPr txBox="1">
            <a:spLocks/>
          </p:cNvSpPr>
          <p:nvPr/>
        </p:nvSpPr>
        <p:spPr>
          <a:xfrm>
            <a:off x="762000" y="1473414"/>
            <a:ext cx="3429000" cy="16301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700" b="1" i="0">
                <a:solidFill>
                  <a:srgbClr val="EF4123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1700" b="0" kern="0" dirty="0">
                <a:solidFill>
                  <a:schemeClr val="tx1"/>
                </a:solidFill>
                <a:latin typeface="Cambria" pitchFamily="18" charset="0"/>
              </a:rPr>
              <a:t>Среднемесячная номинальная начисленная заработная плата работников Горьковского муниципального района Омской области за 2023 год – 38158,6 руб.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83DF1EF5-EC3A-4AA2-992A-9BF79A480307}"/>
              </a:ext>
            </a:extLst>
          </p:cNvPr>
          <p:cNvSpPr txBox="1">
            <a:spLocks/>
          </p:cNvSpPr>
          <p:nvPr/>
        </p:nvSpPr>
        <p:spPr>
          <a:xfrm>
            <a:off x="228600" y="3524253"/>
            <a:ext cx="5943600" cy="317302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700" b="1" i="0">
                <a:solidFill>
                  <a:srgbClr val="EF4123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Постановление Правительства Омской области от 7 сентября 2023 года № 475-п «О величине прожиточного минимума на душу населения и по основным социально-демографическим группам населения в Омской области на 2024 год» устанавливает величину прожиточного минимума в Омской области на 2024 год: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расчёте на душу населения — 13 723 руб.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 основным социально-демографическим группам населения: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трудоспособного населения — 14 958 руб.;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пенсионеров — 11 802 руб.;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детей — 14 169 руб.</a:t>
            </a:r>
          </a:p>
          <a:p>
            <a:endParaRPr lang="ru-RU" sz="100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135949A9-E8CA-4A05-8FE5-04D2432E1640}"/>
              </a:ext>
            </a:extLst>
          </p:cNvPr>
          <p:cNvSpPr txBox="1">
            <a:spLocks/>
          </p:cNvSpPr>
          <p:nvPr/>
        </p:nvSpPr>
        <p:spPr>
          <a:xfrm>
            <a:off x="5943600" y="4495800"/>
            <a:ext cx="3429000" cy="79208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700" b="1" i="0">
                <a:solidFill>
                  <a:srgbClr val="EF4123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1700" b="0" kern="0" dirty="0">
                <a:solidFill>
                  <a:schemeClr val="tx1"/>
                </a:solidFill>
                <a:latin typeface="Cambria" pitchFamily="18" charset="0"/>
              </a:rPr>
              <a:t>Численность населения в трудоспособном возрасте составляет 9566 чел.</a:t>
            </a:r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" y="152400"/>
            <a:ext cx="8888289" cy="1284379"/>
          </a:xfrm>
        </p:spPr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Консолидированный бюджет Горьковского муниципального района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43C7F69F-B0EC-4DAF-898F-971EE2070336}"/>
              </a:ext>
            </a:extLst>
          </p:cNvPr>
          <p:cNvGraphicFramePr>
            <a:graphicFrameLocks/>
          </p:cNvGraphicFramePr>
          <p:nvPr/>
        </p:nvGraphicFramePr>
        <p:xfrm>
          <a:off x="0" y="1436779"/>
          <a:ext cx="9143999" cy="5421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6659"/>
            <a:ext cx="8964488" cy="864096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  <a:latin typeface="Cambria" pitchFamily="18" charset="0"/>
              </a:rPr>
              <a:t>Расходы бюджета по отраслям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455C706-C144-4C25-A6D3-DC2530321F9C}"/>
              </a:ext>
            </a:extLst>
          </p:cNvPr>
          <p:cNvGraphicFramePr>
            <a:graphicFrameLocks/>
          </p:cNvGraphicFramePr>
          <p:nvPr/>
        </p:nvGraphicFramePr>
        <p:xfrm>
          <a:off x="0" y="1244757"/>
          <a:ext cx="9144000" cy="561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</TotalTime>
  <Words>206</Words>
  <Application>Microsoft Office PowerPoint</Application>
  <PresentationFormat>Экран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Symbol</vt:lpstr>
      <vt:lpstr>Times New Roman</vt:lpstr>
      <vt:lpstr>Office Theme</vt:lpstr>
      <vt:lpstr>Презентация PowerPoint</vt:lpstr>
      <vt:lpstr>Социально-экономические показатели</vt:lpstr>
      <vt:lpstr>Консолидированный бюджет Горьковского муниципального района</vt:lpstr>
      <vt:lpstr>Расходы бюджета по отраслям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ОМСКАЯ ОБЛАСТЬ Конкурентные преимущества</dc:title>
  <dc:creator>ksamodinskiy</dc:creator>
  <cp:lastModifiedBy>Пользователь</cp:lastModifiedBy>
  <cp:revision>386</cp:revision>
  <dcterms:created xsi:type="dcterms:W3CDTF">2019-02-22T07:19:09Z</dcterms:created>
  <dcterms:modified xsi:type="dcterms:W3CDTF">2024-04-17T11:05:59Z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2019-02-22T00:00:00Z</vt:filetime>
  </property>
  <property fmtid="{D5CDD505-2E9C-101B-9397-08002B2CF9AE}" pid="3" name="Creator">
    <vt:lpwstr>Adobe InDesign CS5 (7.0)</vt:lpwstr>
  </property>
  <property fmtid="{D5CDD505-2E9C-101B-9397-08002B2CF9AE}" pid="4" name="LastSaved">
    <vt:filetime>2019-02-22T00:00:00Z</vt:filetime>
  </property>
</Properties>
</file>