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8" r:id="rId2"/>
    <p:sldId id="350" r:id="rId3"/>
    <p:sldId id="367" r:id="rId4"/>
    <p:sldId id="368" r:id="rId5"/>
    <p:sldId id="352" r:id="rId6"/>
    <p:sldId id="329" r:id="rId7"/>
    <p:sldId id="344" r:id="rId8"/>
    <p:sldId id="284" r:id="rId9"/>
    <p:sldId id="323" r:id="rId10"/>
    <p:sldId id="354" r:id="rId11"/>
    <p:sldId id="355" r:id="rId12"/>
    <p:sldId id="356" r:id="rId13"/>
    <p:sldId id="357" r:id="rId14"/>
    <p:sldId id="358" r:id="rId15"/>
    <p:sldId id="359" r:id="rId16"/>
    <p:sldId id="364" r:id="rId17"/>
    <p:sldId id="365" r:id="rId18"/>
    <p:sldId id="366" r:id="rId19"/>
    <p:sldId id="370" r:id="rId20"/>
    <p:sldId id="372" r:id="rId21"/>
    <p:sldId id="373" r:id="rId22"/>
    <p:sldId id="371" r:id="rId23"/>
    <p:sldId id="331" r:id="rId24"/>
    <p:sldId id="319" r:id="rId25"/>
  </p:sldIdLst>
  <p:sldSz cx="9144000" cy="6858000" type="screen4x3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04" autoAdjust="0"/>
    <p:restoredTop sz="94472" autoAdjust="0"/>
  </p:normalViewPr>
  <p:slideViewPr>
    <p:cSldViewPr>
      <p:cViewPr varScale="1">
        <p:scale>
          <a:sx n="108" d="100"/>
          <a:sy n="108" d="100"/>
        </p:scale>
        <p:origin x="1614" y="10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6;&#1072;&#1073;&#1086;&#1095;&#1080;&#1081;%20&#1089;&#1090;&#1086;&#1083;\&#1044;&#1086;&#1082;&#1091;&#1084;&#1077;&#1085;&#1090;&#1099;%202021%20&#1075;\&#1048;&#1085;&#1074;&#1077;&#1089;&#1090;&#1080;&#1094;&#1080;&#1086;&#1085;&#1085;&#1099;&#1081;%20&#1087;&#1072;&#1089;&#1087;&#1086;&#1088;&#1090;%202021%20&#1075;&#1086;&#1076;\&#1060;&#1086;&#1088;&#1084;&#1099;%202020%20&#1075;&#1086;&#1076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0-73F6-4F93-A6FE-310D94354E7F}"/>
              </c:ext>
            </c:extLst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73F6-4F93-A6FE-310D94354E7F}"/>
              </c:ext>
            </c:extLst>
          </c:dPt>
          <c:dLbls>
            <c:dLbl>
              <c:idx val="0"/>
              <c:layout>
                <c:manualLayout>
                  <c:x val="-0.15507321453239786"/>
                  <c:y val="-0.121387080346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F6-4F93-A6FE-310D94354E7F}"/>
                </c:ext>
              </c:extLst>
            </c:dLbl>
            <c:dLbl>
              <c:idx val="1"/>
              <c:layout>
                <c:manualLayout>
                  <c:x val="0.12549454344522948"/>
                  <c:y val="6.402475809926744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3F6-4F93-A6FE-310D94354E7F}"/>
                </c:ext>
              </c:extLst>
            </c:dLbl>
            <c:dLbl>
              <c:idx val="2"/>
              <c:layout>
                <c:manualLayout>
                  <c:x val="-2.4328636552009932E-2"/>
                  <c:y val="-2.210208798527101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F6-4F93-A6FE-310D94354E7F}"/>
                </c:ext>
              </c:extLst>
            </c:dLbl>
            <c:dLbl>
              <c:idx val="3"/>
              <c:layout>
                <c:manualLayout>
                  <c:x val="3.3501404429709856E-2"/>
                  <c:y val="-1.567939828416970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3F6-4F93-A6FE-310D94354E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Сельскохозяйственные угодья</c:v>
                </c:pt>
                <c:pt idx="1">
                  <c:v>Лесные площади</c:v>
                </c:pt>
                <c:pt idx="2">
                  <c:v>Водные объекты, включая болота</c:v>
                </c:pt>
                <c:pt idx="3">
                  <c:v>Другие земли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0.72000000000000064</c:v>
                </c:pt>
                <c:pt idx="1">
                  <c:v>0.19000000000000192</c:v>
                </c:pt>
                <c:pt idx="2">
                  <c:v>5.0000000000000114E-2</c:v>
                </c:pt>
                <c:pt idx="3">
                  <c:v>4.0000000000000112E-2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3F6-4F93-A6FE-310D94354E7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7685822166965972"/>
          <c:y val="0.18915595252086259"/>
          <c:w val="0.40559791868121753"/>
          <c:h val="0.59780718454969262"/>
        </c:manualLayout>
      </c:layout>
      <c:overlay val="0"/>
      <c:txPr>
        <a:bodyPr/>
        <a:lstStyle/>
        <a:p>
          <a:pPr>
            <a:defRPr sz="1250" kern="100" baseline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1" i="0">
                <a:solidFill>
                  <a:srgbClr val="EF41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rgbClr val="0066B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350" y="666597"/>
            <a:ext cx="3839845" cy="394970"/>
          </a:xfrm>
          <a:custGeom>
            <a:avLst/>
            <a:gdLst/>
            <a:ahLst/>
            <a:cxnLst/>
            <a:rect l="l" t="t" r="r" b="b"/>
            <a:pathLst>
              <a:path w="3839845" h="394969">
                <a:moveTo>
                  <a:pt x="0" y="394817"/>
                </a:moveTo>
                <a:lnTo>
                  <a:pt x="3839298" y="394817"/>
                </a:lnTo>
                <a:lnTo>
                  <a:pt x="3839298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350" y="666597"/>
            <a:ext cx="3839845" cy="394970"/>
          </a:xfrm>
          <a:custGeom>
            <a:avLst/>
            <a:gdLst/>
            <a:ahLst/>
            <a:cxnLst/>
            <a:rect l="l" t="t" r="r" b="b"/>
            <a:pathLst>
              <a:path w="3839845" h="394969">
                <a:moveTo>
                  <a:pt x="0" y="394817"/>
                </a:moveTo>
                <a:lnTo>
                  <a:pt x="3839298" y="394817"/>
                </a:lnTo>
                <a:lnTo>
                  <a:pt x="3839298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ln w="12700">
            <a:solidFill>
              <a:srgbClr val="0066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1" i="0">
                <a:solidFill>
                  <a:srgbClr val="EF41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751803" y="1772422"/>
            <a:ext cx="2420620" cy="3927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50" b="1" i="0">
                <a:solidFill>
                  <a:srgbClr val="0066B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3804" y="601967"/>
            <a:ext cx="7871459" cy="394970"/>
          </a:xfrm>
          <a:custGeom>
            <a:avLst/>
            <a:gdLst/>
            <a:ahLst/>
            <a:cxnLst/>
            <a:rect l="l" t="t" r="r" b="b"/>
            <a:pathLst>
              <a:path w="7871459" h="394969">
                <a:moveTo>
                  <a:pt x="0" y="394817"/>
                </a:moveTo>
                <a:lnTo>
                  <a:pt x="7871294" y="394817"/>
                </a:lnTo>
                <a:lnTo>
                  <a:pt x="7871294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3804" y="601967"/>
            <a:ext cx="7871459" cy="394970"/>
          </a:xfrm>
          <a:custGeom>
            <a:avLst/>
            <a:gdLst/>
            <a:ahLst/>
            <a:cxnLst/>
            <a:rect l="l" t="t" r="r" b="b"/>
            <a:pathLst>
              <a:path w="7871459" h="394969">
                <a:moveTo>
                  <a:pt x="0" y="394817"/>
                </a:moveTo>
                <a:lnTo>
                  <a:pt x="7871294" y="394817"/>
                </a:lnTo>
                <a:lnTo>
                  <a:pt x="7871294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ln w="12700">
            <a:solidFill>
              <a:srgbClr val="0066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00" b="1" i="0">
                <a:solidFill>
                  <a:srgbClr val="EF41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3245" y="1278733"/>
            <a:ext cx="7737508" cy="436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1" i="0">
                <a:solidFill>
                  <a:srgbClr val="EF41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35163" y="2145018"/>
            <a:ext cx="7417434" cy="43389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0" i="0">
                <a:solidFill>
                  <a:srgbClr val="0066B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microsoft.com/office/2007/relationships/hdphoto" Target="../media/hdphoto1.wdp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4400" y="4953000"/>
            <a:ext cx="7838440" cy="115544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226945" algn="r">
              <a:lnSpc>
                <a:spcPct val="100000"/>
              </a:lnSpc>
              <a:spcBef>
                <a:spcPts val="130"/>
              </a:spcBef>
            </a:pPr>
            <a:r>
              <a:rPr lang="ru-RU" sz="1900" dirty="0">
                <a:solidFill>
                  <a:srgbClr val="0066B3"/>
                </a:solidFill>
              </a:rPr>
              <a:t>ГОРЬКОВСКИЙ МУНИЦИПАЛЬНЫЙ РАЙОН ОМСКОЙ ОБЛАСТИ</a:t>
            </a:r>
            <a:r>
              <a:rPr lang="ru-RU" sz="1800" b="0" spc="80" dirty="0">
                <a:solidFill>
                  <a:srgbClr val="0066B3"/>
                </a:solidFill>
                <a:latin typeface="Arial"/>
                <a:cs typeface="Arial"/>
              </a:rPr>
              <a:t>                                                 </a:t>
            </a:r>
            <a:br>
              <a:rPr lang="ru-RU" sz="1800" b="0" spc="80" dirty="0">
                <a:solidFill>
                  <a:srgbClr val="0066B3"/>
                </a:solidFill>
                <a:latin typeface="Arial"/>
                <a:cs typeface="Arial"/>
              </a:rPr>
            </a:br>
            <a:br>
              <a:rPr lang="ru-RU" sz="1800" b="0" spc="80" dirty="0">
                <a:solidFill>
                  <a:srgbClr val="0066B3"/>
                </a:solidFill>
                <a:latin typeface="Arial"/>
                <a:cs typeface="Arial"/>
              </a:rPr>
            </a:br>
            <a:r>
              <a:rPr lang="ru-RU" sz="1800" b="0" spc="80">
                <a:solidFill>
                  <a:srgbClr val="0066B3"/>
                </a:solidFill>
                <a:latin typeface="Arial"/>
                <a:cs typeface="Arial"/>
              </a:rPr>
              <a:t>Инвестиционный профиль</a:t>
            </a:r>
            <a:endParaRPr sz="1800" b="0" dirty="0">
              <a:latin typeface="Arial"/>
              <a:cs typeface="Arial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905000" y="5638800"/>
            <a:ext cx="685800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Стецун Ольга\Desktop\gorkovskii_rayon_co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0"/>
            <a:ext cx="1447800" cy="1657350"/>
          </a:xfrm>
          <a:prstGeom prst="rect">
            <a:avLst/>
          </a:prstGeom>
          <a:noFill/>
        </p:spPr>
      </p:pic>
      <p:pic>
        <p:nvPicPr>
          <p:cNvPr id="1028" name="Picture 4" descr="C:\Users\Стецун Ольга\Desktop\gorkovsko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143000"/>
            <a:ext cx="3352800" cy="3733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533400"/>
            <a:ext cx="7613650" cy="394970"/>
          </a:xfrm>
          <a:custGeom>
            <a:avLst/>
            <a:gdLst/>
            <a:ahLst/>
            <a:cxnLst/>
            <a:rect l="l" t="t" r="r" b="b"/>
            <a:pathLst>
              <a:path w="5555615" h="394969">
                <a:moveTo>
                  <a:pt x="0" y="394817"/>
                </a:moveTo>
                <a:lnTo>
                  <a:pt x="5555297" y="394817"/>
                </a:lnTo>
                <a:lnTo>
                  <a:pt x="5555297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533400"/>
            <a:ext cx="74676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spc="-70" dirty="0">
                <a:solidFill>
                  <a:srgbClr val="FFFFFF"/>
                </a:solidFill>
              </a:rPr>
              <a:t>Земельные участки для реализации проектов</a:t>
            </a:r>
            <a:endParaRPr sz="25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648200" y="1219196"/>
          <a:ext cx="4191000" cy="5257802"/>
        </p:xfrm>
        <a:graphic>
          <a:graphicData uri="http://schemas.openxmlformats.org/drawingml/2006/table">
            <a:tbl>
              <a:tblPr/>
              <a:tblGrid>
                <a:gridCol w="1664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69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38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Кадастровый номер земельного участка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014" marR="18014" marT="29877" marB="298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55:04:010502:29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014" marR="18014" marT="29877" marB="298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8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Площадь в квадратных метрах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014" marR="18014" marT="29877" marB="298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3965110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014" marR="18014" marT="29877" marB="298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1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Собственник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014" marR="18014" marT="29877" marB="298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Алексеевское сельское поселение Горьковского муниципального района Омской области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014" marR="18014" marT="29877" marB="298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21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Категория земель. Вид разрешенного использования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014" marR="18014" marT="29877" marB="298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Земли сельскохозяйственного назначения/Для ведения сельскохозяйственного производства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014" marR="18014" marT="29877" marB="298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55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Электроснабжение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014" marR="18014" marT="29877" marB="298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отсутствует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014" marR="18014" marT="29877" marB="298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5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Газоснабжение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014" marR="18014" marT="29877" marB="298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отсутствует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014" marR="18014" marT="29877" marB="298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38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Водоснабжение. Водоотведение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014" marR="18014" marT="29877" marB="298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отсутствует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014" marR="18014" marT="29877" marB="298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38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Подъездные пути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014" marR="18014" marT="29877" marB="298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расстояние до ближайшей дороги 6,7 км, твердое покрытие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014" marR="18014" marT="29877" marB="298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55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Железнодорожные пути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014" marR="18014" marT="29877" marB="298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отсутствуют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014" marR="18014" marT="29877" marB="298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55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Здания и сооружения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014" marR="18014" marT="29877" marB="298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отсутствуют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014" marR="18014" marT="29877" marB="298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421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Стоимость аренды и (или) выкупа инфраструктурной площадки, тыс. рублей 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014" marR="18014" marT="29877" marB="298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0,5 % от кадастровой стоимости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014" marR="18014" marT="29877" marB="298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38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Контактная информация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014" marR="18014" marT="29877" marB="298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Администрация Горьковского муниципального района (38157)21-370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014" marR="18014" marT="29877" marB="298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9" name="Рисунок 8" descr="C:\Users\UserARH\Desktop\Миф\Screenshot_47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19200"/>
            <a:ext cx="378142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UserARH\Desktop\Миф\Screenshot_48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962400"/>
            <a:ext cx="3781425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533400"/>
            <a:ext cx="7613650" cy="394970"/>
          </a:xfrm>
          <a:custGeom>
            <a:avLst/>
            <a:gdLst/>
            <a:ahLst/>
            <a:cxnLst/>
            <a:rect l="l" t="t" r="r" b="b"/>
            <a:pathLst>
              <a:path w="5555615" h="394969">
                <a:moveTo>
                  <a:pt x="0" y="394817"/>
                </a:moveTo>
                <a:lnTo>
                  <a:pt x="5555297" y="394817"/>
                </a:lnTo>
                <a:lnTo>
                  <a:pt x="5555297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533400"/>
            <a:ext cx="74676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spc="-70" dirty="0">
                <a:solidFill>
                  <a:srgbClr val="FFFFFF"/>
                </a:solidFill>
              </a:rPr>
              <a:t>Земельные участки для реализации проектов</a:t>
            </a:r>
            <a:endParaRPr sz="25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572000" y="1066802"/>
          <a:ext cx="4245344" cy="5333999"/>
        </p:xfrm>
        <a:graphic>
          <a:graphicData uri="http://schemas.openxmlformats.org/drawingml/2006/table">
            <a:tbl>
              <a:tblPr/>
              <a:tblGrid>
                <a:gridCol w="1685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96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02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Кадастровый номер земельного участка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55:04:020702:372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2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Площадь в квадратных метрах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959148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8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Собственник 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Астыровское сельское поселение Горьковского муниципального района Омской области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8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Категория земель. Вид разрешенного использования 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Земли сельскохозяйственного назначения/Растениеводство, для сельскохозяйственного производства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15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Электроснабжение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отсутствует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15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Газоснабжение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отсутствует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02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Водоснабжение. Водоотведение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отсутствует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2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Подъездные пути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расстояние до ближайшей дороги 1,6 км, твердое покрытие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15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Железнодорожные пути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отсутствуют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15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Здания и сооружения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отсутствуют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488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Стоимость аренды и (или) выкупа инфраструктурной площадки, тыс. рублей 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0,5 % от кадастровой стоимости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02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Контактная информация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Администрация Горьковского муниципального района (38157)21-370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14337" name="Рисунок 1" descr="C:\Users\UserARH\Desktop\Миф\Screenshot_5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66800"/>
            <a:ext cx="383857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Рисунок 2" descr="C:\Users\UserARH\Desktop\Миф\Screenshot_5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733800"/>
            <a:ext cx="381000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533400"/>
            <a:ext cx="7613650" cy="394970"/>
          </a:xfrm>
          <a:custGeom>
            <a:avLst/>
            <a:gdLst/>
            <a:ahLst/>
            <a:cxnLst/>
            <a:rect l="l" t="t" r="r" b="b"/>
            <a:pathLst>
              <a:path w="5555615" h="394969">
                <a:moveTo>
                  <a:pt x="0" y="394817"/>
                </a:moveTo>
                <a:lnTo>
                  <a:pt x="5555297" y="394817"/>
                </a:lnTo>
                <a:lnTo>
                  <a:pt x="5555297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533400"/>
            <a:ext cx="74676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spc="-70" dirty="0">
                <a:solidFill>
                  <a:srgbClr val="FFFFFF"/>
                </a:solidFill>
              </a:rPr>
              <a:t>Земельные участки для реализации проектов</a:t>
            </a:r>
            <a:endParaRPr sz="25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191000" y="1143004"/>
          <a:ext cx="4626344" cy="5257796"/>
        </p:xfrm>
        <a:graphic>
          <a:graphicData uri="http://schemas.openxmlformats.org/drawingml/2006/table">
            <a:tbl>
              <a:tblPr/>
              <a:tblGrid>
                <a:gridCol w="18369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94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0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Кадастровый номер земельного участка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55:04:020702:373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0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Площадь в квадратных метрах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1000003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51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Собственник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Астыровское сельское поселение Горьковского муниципального района Омской области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43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Категория земель. Вид разрешенного использования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Земли сельскохозяйственного назначения/Растениеводство, для сельскохозяйственного производства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6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Электроснабжение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отсутствует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6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Газоснабжение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отсутствует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0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Водоснабжение. Водоотведение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отсутствует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0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Подъездные пути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расстояние до ближайшей дороги 0,3 км, твердое покрытие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96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Железнодорожные пути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отсутствуют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96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Здания и сооружения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отсутствуют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443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Стоимость аренды и (или) выкупа инфраструктурной площадки, тыс. рублей 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0,5 % от кадастровой стоимости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0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Контактная информация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Администрация Горьковского муниципального района (38157)21-370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13313" name="Рисунок 1" descr="C:\Users\UserARH\Desktop\Миф\Screenshot_6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143000"/>
            <a:ext cx="275272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Screenshot_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3886200"/>
            <a:ext cx="257175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533400"/>
            <a:ext cx="7613650" cy="394970"/>
          </a:xfrm>
          <a:custGeom>
            <a:avLst/>
            <a:gdLst/>
            <a:ahLst/>
            <a:cxnLst/>
            <a:rect l="l" t="t" r="r" b="b"/>
            <a:pathLst>
              <a:path w="5555615" h="394969">
                <a:moveTo>
                  <a:pt x="0" y="394817"/>
                </a:moveTo>
                <a:lnTo>
                  <a:pt x="5555297" y="394817"/>
                </a:lnTo>
                <a:lnTo>
                  <a:pt x="5555297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533400"/>
            <a:ext cx="74676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spc="-70" dirty="0">
                <a:solidFill>
                  <a:srgbClr val="FFFFFF"/>
                </a:solidFill>
              </a:rPr>
              <a:t>Земельные участки для реализации проектов</a:t>
            </a:r>
            <a:endParaRPr sz="25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267200" y="1143002"/>
          <a:ext cx="4606565" cy="5333998"/>
        </p:xfrm>
        <a:graphic>
          <a:graphicData uri="http://schemas.openxmlformats.org/drawingml/2006/table">
            <a:tbl>
              <a:tblPr/>
              <a:tblGrid>
                <a:gridCol w="1829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7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35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Кадастровый номер земельного участка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1231" marR="21231" marT="35213" marB="352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55:04:020702:374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5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Площадь в квадратных метрах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1231" marR="21231" marT="35213" marB="352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600444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91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Собственник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1231" marR="21231" marT="35213" marB="352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Астыровское сельское поселение Горьковского муниципального района Омской области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99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Категория земель. Вид разрешенного использования 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1231" marR="21231" marT="35213" marB="352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Земли сельскохозяйственного назначения/Растениеводство, для сельскохозяйственного производства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1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Электроснабжение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1231" marR="21231" marT="35213" marB="352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отсутствует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1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Газоснабжение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1231" marR="21231" marT="35213" marB="352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отсутствует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35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Водоснабжение. Водоотведение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1231" marR="21231" marT="35213" marB="352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отсутствует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27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Подъездные пути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1231" marR="21231" marT="35213" marB="352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расстояние до ближайшей дороги 1,4 км, твердое покрытие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71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Железнодорожные пути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1231" marR="21231" marT="35213" marB="352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отсутствуют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71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Здания и сооружения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1231" marR="21231" marT="35213" marB="352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отсутствуют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799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Стоимость аренды и (или) выкупа инфраструктурной площадки, тыс. рублей 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1231" marR="21231" marT="35213" marB="352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0,5 % от кадастровой стоимости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27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Контактная информация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1231" marR="21231" marT="35213" marB="3521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Администрация Горьковского муниципального района (38157)21-370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12289" name="Рисунок 1" descr="C:\Users\UserARH\Desktop\Миф\Screenshot_6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66800"/>
            <a:ext cx="3438525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Рисунок 2" descr="C:\Users\UserARH\Desktop\Миф\Screenshot_6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733800"/>
            <a:ext cx="36004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533400"/>
            <a:ext cx="7613650" cy="394970"/>
          </a:xfrm>
          <a:custGeom>
            <a:avLst/>
            <a:gdLst/>
            <a:ahLst/>
            <a:cxnLst/>
            <a:rect l="l" t="t" r="r" b="b"/>
            <a:pathLst>
              <a:path w="5555615" h="394969">
                <a:moveTo>
                  <a:pt x="0" y="394817"/>
                </a:moveTo>
                <a:lnTo>
                  <a:pt x="5555297" y="394817"/>
                </a:lnTo>
                <a:lnTo>
                  <a:pt x="5555297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533400"/>
            <a:ext cx="74676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spc="-70" dirty="0">
                <a:solidFill>
                  <a:srgbClr val="FFFFFF"/>
                </a:solidFill>
              </a:rPr>
              <a:t>Земельные участки для реализации проектов</a:t>
            </a:r>
            <a:endParaRPr sz="25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114800" y="1371601"/>
          <a:ext cx="4419600" cy="4953002"/>
        </p:xfrm>
        <a:graphic>
          <a:graphicData uri="http://schemas.openxmlformats.org/drawingml/2006/table">
            <a:tbl>
              <a:tblPr/>
              <a:tblGrid>
                <a:gridCol w="17548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47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91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Кадастровый номер земельного участка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55:04:020703:315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1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Площадь в квадратных метрах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187624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27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Собственник 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Астыровское сельское поселение Горьковского муниципального района Омской области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63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Категория земель. Вид разрешенного использования 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Земли сельскохозяйственного назначения/Для выпаса скота – код 1.7, для сенокошения и выпаса скота гражданами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4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Электроснабжение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отсутствует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4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Газоснабжение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отсутствует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91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Водоснабжение. Водоотведение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отсутствует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91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Подъездные пути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расстояние до ближайшей дороги 1,1 км, грунтовое покрытие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54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Железнодорожные пути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отсутствуют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54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Здания и сооружения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отсутствуют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263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Стоимость аренды и (или) выкупа инфраструктурной площадки, тыс. рублей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0,5 % от кадастровой стоимости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91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Контактная информация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Администрация Горьковского муниципального района (38157)21-370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11265" name="Рисунок 4" descr="C:\Users\UserARH\Desktop\Миф\Screenshot_5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371600"/>
            <a:ext cx="32004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Рисунок 5" descr="C:\Users\UserARH\Desktop\Миф\Screenshot_5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657600"/>
            <a:ext cx="332422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533400"/>
            <a:ext cx="7613650" cy="394970"/>
          </a:xfrm>
          <a:custGeom>
            <a:avLst/>
            <a:gdLst/>
            <a:ahLst/>
            <a:cxnLst/>
            <a:rect l="l" t="t" r="r" b="b"/>
            <a:pathLst>
              <a:path w="5555615" h="394969">
                <a:moveTo>
                  <a:pt x="0" y="394817"/>
                </a:moveTo>
                <a:lnTo>
                  <a:pt x="5555297" y="394817"/>
                </a:lnTo>
                <a:lnTo>
                  <a:pt x="5555297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533400"/>
            <a:ext cx="74676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spc="-70" dirty="0">
                <a:solidFill>
                  <a:srgbClr val="FFFFFF"/>
                </a:solidFill>
              </a:rPr>
              <a:t>Земельные участки для реализации проектов</a:t>
            </a:r>
            <a:endParaRPr sz="25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267200" y="1066802"/>
          <a:ext cx="4495800" cy="5410198"/>
        </p:xfrm>
        <a:graphic>
          <a:graphicData uri="http://schemas.openxmlformats.org/drawingml/2006/table">
            <a:tbl>
              <a:tblPr/>
              <a:tblGrid>
                <a:gridCol w="1785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0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59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Кадастровый номер земельного участка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55:04:020704:177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9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Площадь в квадратных метрах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607425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46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Собственник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Астыровское сельское поселение Горьковского муниципального района Омской области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34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Категория земель. Вид разрешенного использования 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Земли сельскохозяйственного назначения/Для выпаса скота, для сенокошения и выпаса скота гражданами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2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Электроснабжение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отсутствует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2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Газоснабжение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отсутствует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9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Водоснабжение. Водоотведение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отсутствует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59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Подъездные пути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расстояние до ближайшей дороги 50 м, твердое покрытие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2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Железнодорожные пути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отсутствуют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72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Здания и сооружения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отсутствуют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934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Стоимость аренды и (или) выкупа инфраструктурной площадки, тыс. рублей 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0,5 % от кадастровой стоимости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59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Контактная информация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Администрация Горьковского муниципального района (38157)21-370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10241" name="Рисунок 1" descr="C:\Users\UserARH\Desktop\Миф\Screenshot_5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66800"/>
            <a:ext cx="3505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Рисунок 2" descr="C:\Users\UserARH\Desktop\Миф\Screenshot_5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505200"/>
            <a:ext cx="3581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533400"/>
            <a:ext cx="7613650" cy="394970"/>
          </a:xfrm>
          <a:custGeom>
            <a:avLst/>
            <a:gdLst/>
            <a:ahLst/>
            <a:cxnLst/>
            <a:rect l="l" t="t" r="r" b="b"/>
            <a:pathLst>
              <a:path w="5555615" h="394969">
                <a:moveTo>
                  <a:pt x="0" y="394817"/>
                </a:moveTo>
                <a:lnTo>
                  <a:pt x="5555297" y="394817"/>
                </a:lnTo>
                <a:lnTo>
                  <a:pt x="5555297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533400"/>
            <a:ext cx="74676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spc="-70" dirty="0">
                <a:solidFill>
                  <a:srgbClr val="FFFFFF"/>
                </a:solidFill>
              </a:rPr>
              <a:t>Земельные участки для реализации проектов</a:t>
            </a:r>
            <a:endParaRPr sz="25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015856"/>
              </p:ext>
            </p:extLst>
          </p:nvPr>
        </p:nvGraphicFramePr>
        <p:xfrm>
          <a:off x="4114800" y="1295400"/>
          <a:ext cx="4637505" cy="5181600"/>
        </p:xfrm>
        <a:graphic>
          <a:graphicData uri="http://schemas.openxmlformats.org/drawingml/2006/table">
            <a:tbl>
              <a:tblPr/>
              <a:tblGrid>
                <a:gridCol w="1841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6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21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Кадастровый номер земельного участка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270" marR="18270" marT="30302" marB="303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55:04:120101:594, 55:04:120101:593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270" marR="18270" marT="30302" marB="303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Площадь в квадратных метрах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270" marR="18270" marT="30302" marB="303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6 371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270" marR="18270" marT="30302" marB="303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2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Собственник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270" marR="18270" marT="30302" marB="303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Горьковский муниципальный район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270" marR="18270" marT="30302" marB="303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36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Категория земель. Вид разрешенного использования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270" marR="18270" marT="30302" marB="303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Земли населенных пунктов/Земельные участки, предназначенные для размещения производственных и административных зданий, строений, сооружений промышленности, коммунального хозяйства, материально-технического, продовольственного снабжения, сбыта и заготовок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270" marR="18270" marT="30302" marB="303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2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Электроснабжение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270" marR="18270" marT="30302" marB="303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удаленность точки подключения 70 м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270" marR="18270" marT="30302" marB="303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02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Газоснабжение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270" marR="18270" marT="30302" marB="303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удаленность точки подключения 150 м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270" marR="18270" marT="30302" marB="303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7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Водоснабжение. Водоотведение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270" marR="18270" marT="30302" marB="303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удаленность точки подключения 150 м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270" marR="18270" marT="30302" marB="303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21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Подъездные пути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270" marR="18270" marT="30302" marB="303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расстояние до ближайшей дороги 80 м, твердое покрытие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270" marR="18270" marT="30302" marB="303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2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Железнодорожные пути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270" marR="18270" marT="30302" marB="303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отсутствуют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270" marR="18270" marT="30302" marB="303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02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Здания и сооружения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270" marR="18270" marT="30302" marB="303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имеются объекты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270" marR="18270" marT="30302" marB="303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84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Стоимость аренды и (или) выкупа инфраструктурной площадки, тыс. рублей 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270" marR="18270" marT="30302" marB="303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0,5 % от кадастровой стоимости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270" marR="18270" marT="30302" marB="303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21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Контактная информация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270" marR="18270" marT="30302" marB="303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Администрация Горьковского муниципального района (38157)21-370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18270" marR="18270" marT="30302" marB="303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5121" name="Picture 1" descr="Screenshot_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5" y="1171575"/>
            <a:ext cx="1952625" cy="1458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Screenshot_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962400"/>
            <a:ext cx="342900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 descr="Screenshot_7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3182" y="2615428"/>
            <a:ext cx="1726818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533400"/>
            <a:ext cx="7613650" cy="394970"/>
          </a:xfrm>
          <a:custGeom>
            <a:avLst/>
            <a:gdLst/>
            <a:ahLst/>
            <a:cxnLst/>
            <a:rect l="l" t="t" r="r" b="b"/>
            <a:pathLst>
              <a:path w="5555615" h="394969">
                <a:moveTo>
                  <a:pt x="0" y="394817"/>
                </a:moveTo>
                <a:lnTo>
                  <a:pt x="5555297" y="394817"/>
                </a:lnTo>
                <a:lnTo>
                  <a:pt x="5555297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533400"/>
            <a:ext cx="74676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spc="-70" dirty="0">
                <a:solidFill>
                  <a:srgbClr val="FFFFFF"/>
                </a:solidFill>
              </a:rPr>
              <a:t>Земельные участки для реализации проектов</a:t>
            </a:r>
            <a:endParaRPr sz="25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419600" y="1219200"/>
          <a:ext cx="4314327" cy="5333998"/>
        </p:xfrm>
        <a:graphic>
          <a:graphicData uri="http://schemas.openxmlformats.org/drawingml/2006/table">
            <a:tbl>
              <a:tblPr/>
              <a:tblGrid>
                <a:gridCol w="1713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1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8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Кадастровый номер земельного участка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55:04:120102:628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8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Площадь в квадратных метрах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8415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6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Собственник 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Государственная собственность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53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Категория земель. Вид разрешенного использования 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Земли населенных пунктов/Земельные участки, предназначенные для размещения домов многоэтажной жилой застройки, для объектов жилой застройки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6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Электроснабжение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удаленность точки подключения 120 м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6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Газоснабжение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удаленность точки подключения 62 м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68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Водоснабжение. Водоотведение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удаленность точки подключения 10 м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68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Подъездные пути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расстояние до ближайшей дороги 15 м, твердое покрытие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6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Железнодорожные пути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отсутствуют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26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Здания и сооружения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отсутствуют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711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Стоимость аренды и (или) выкупа инфраструктурной площадки, тыс. рублей 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0,5 % от кадастровой стоимости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768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Контактная информация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Администрация Горьковского муниципального района (38157)21-370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4097" name="Рисунок 1" descr="C:\Users\UserARH\Desktop\Миф\Screenshot_6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19200"/>
            <a:ext cx="3581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Рисунок 2" descr="C:\Users\UserARH\Desktop\Миф\Screenshot_6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733800"/>
            <a:ext cx="3581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533400"/>
            <a:ext cx="7613650" cy="394970"/>
          </a:xfrm>
          <a:custGeom>
            <a:avLst/>
            <a:gdLst/>
            <a:ahLst/>
            <a:cxnLst/>
            <a:rect l="l" t="t" r="r" b="b"/>
            <a:pathLst>
              <a:path w="5555615" h="394969">
                <a:moveTo>
                  <a:pt x="0" y="394817"/>
                </a:moveTo>
                <a:lnTo>
                  <a:pt x="5555297" y="394817"/>
                </a:lnTo>
                <a:lnTo>
                  <a:pt x="5555297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533400"/>
            <a:ext cx="74676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spc="-70" dirty="0">
                <a:solidFill>
                  <a:srgbClr val="FFFFFF"/>
                </a:solidFill>
              </a:rPr>
              <a:t>Земельные участки для реализации проектов</a:t>
            </a:r>
            <a:endParaRPr sz="25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648200" y="1219200"/>
          <a:ext cx="4161927" cy="5257797"/>
        </p:xfrm>
        <a:graphic>
          <a:graphicData uri="http://schemas.openxmlformats.org/drawingml/2006/table">
            <a:tbl>
              <a:tblPr/>
              <a:tblGrid>
                <a:gridCol w="16525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93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65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Кадастровый номер земельного участка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55:04:120102:1252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4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Площадь в квадратных метрах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5005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8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Собственник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Государственная собственность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47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Категория земель. Вид разрешенного использования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Земли населенных пунктов/Производственные нужды, для размещения коммунальных, складских объектов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8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Электроснабжение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удаленность точки подключения 91 м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8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Газоснабжение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удаленность точки подключения 144 м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54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Водоснабжение. Водоотведение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удаленность точки подключения 91 м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54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Подъездные пути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расстояние до ближайшей дороги 119 м, твердое покрытие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8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Железнодорожные пути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отсутствуют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58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Здания и сооружения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отсутствуют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550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Стоимость аренды и (или) выкупа инфраструктурной площадки, тыс. рублей 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0,5 % от кадастровой стоимости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54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Контактная информация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Администрация Горьковского муниципального района (38157)21-370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3073" name="Рисунок 1" descr="C:\Users\UserARH\Desktop\Миф\Screenshot_6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447800"/>
            <a:ext cx="383857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Рисунок 2" descr="C:\Users\UserARH\Desktop\Миф\Screenshot_6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810000"/>
            <a:ext cx="38862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533400"/>
            <a:ext cx="7613650" cy="394970"/>
          </a:xfrm>
          <a:custGeom>
            <a:avLst/>
            <a:gdLst/>
            <a:ahLst/>
            <a:cxnLst/>
            <a:rect l="l" t="t" r="r" b="b"/>
            <a:pathLst>
              <a:path w="5555615" h="394969">
                <a:moveTo>
                  <a:pt x="0" y="394817"/>
                </a:moveTo>
                <a:lnTo>
                  <a:pt x="5555297" y="394817"/>
                </a:lnTo>
                <a:lnTo>
                  <a:pt x="5555297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533400"/>
            <a:ext cx="74676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spc="-70" dirty="0">
                <a:solidFill>
                  <a:srgbClr val="FFFFFF"/>
                </a:solidFill>
              </a:rPr>
              <a:t>Земельные участки для реализации проектов</a:t>
            </a:r>
            <a:endParaRPr sz="25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442091"/>
              </p:ext>
            </p:extLst>
          </p:nvPr>
        </p:nvGraphicFramePr>
        <p:xfrm>
          <a:off x="4648200" y="1219200"/>
          <a:ext cx="4161927" cy="5158456"/>
        </p:xfrm>
        <a:graphic>
          <a:graphicData uri="http://schemas.openxmlformats.org/drawingml/2006/table">
            <a:tbl>
              <a:tblPr/>
              <a:tblGrid>
                <a:gridCol w="16525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93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65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Кадастровый номер земельного участка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55:04:020101:335</a:t>
                      </a: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4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Площадь в квадратных метрах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369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8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Собственник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собственность муниципального района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0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Категория земель. Вид разрешенного использования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Земли населенных пунктов/Для</a:t>
                      </a:r>
                      <a:r>
                        <a:rPr lang="ru-RU" sz="1000" b="1" baseline="0" dirty="0">
                          <a:latin typeface="Times New Roman"/>
                          <a:ea typeface="Calibri"/>
                          <a:cs typeface="Times New Roman"/>
                        </a:rPr>
                        <a:t> объектов общественно-делового значения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8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Электроснабжение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расстояние до точки подключения 5 м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8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Газоснабжение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расстояние до точки подключения 170 м, диаметр труб 110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54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Водоснабжение. Водоотведение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удаленность точки подключения 5 м, диаметр трубы 110 м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54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Подъездные пути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расстояние до ближайшей дороги 5 м, твердое покрытие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8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Железнодорожные пути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отсутствуют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58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Здания и сооружения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нежилое</a:t>
                      </a:r>
                      <a:r>
                        <a:rPr lang="ru-RU" sz="1000" b="1" baseline="0" dirty="0">
                          <a:latin typeface="Times New Roman"/>
                          <a:ea typeface="Calibri"/>
                          <a:cs typeface="Times New Roman"/>
                        </a:rPr>
                        <a:t> помещение</a:t>
                      </a:r>
                      <a:endParaRPr lang="ru-RU" sz="1000" b="1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550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Стоимость аренды и (или) выкупа инфраструктурной площадки, тыс. рублей 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0,5 % от кадастровой стоимости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54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Контактная информация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Администрация Горьковского муниципального района (38157)21-370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9" t="16285" r="20083" b="10354"/>
          <a:stretch/>
        </p:blipFill>
        <p:spPr bwMode="auto">
          <a:xfrm>
            <a:off x="369115" y="3486150"/>
            <a:ext cx="3666309" cy="2819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D:\!!! БАЖЕНОВА СВ\РАБОТА С РАЙОНАМИ\Инвестиционные паспорта районов\Горьковский (отправлено в район)\картинки\Безымянный00000000000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91" y="1143000"/>
            <a:ext cx="3713934" cy="219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137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29000" y="1143000"/>
            <a:ext cx="5181600" cy="19364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150" i="1" dirty="0">
                <a:solidFill>
                  <a:schemeClr val="tx1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Уважаемые инвесторы!</a:t>
            </a:r>
            <a:endParaRPr sz="1150" i="1" dirty="0">
              <a:solidFill>
                <a:schemeClr val="tx1"/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sp>
        <p:nvSpPr>
          <p:cNvPr id="5" name="object 21"/>
          <p:cNvSpPr txBox="1"/>
          <p:nvPr/>
        </p:nvSpPr>
        <p:spPr>
          <a:xfrm>
            <a:off x="524863" y="629425"/>
            <a:ext cx="7323737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b="1" spc="65" dirty="0">
                <a:solidFill>
                  <a:srgbClr val="FFFFFF"/>
                </a:solidFill>
                <a:latin typeface="Arial"/>
                <a:cs typeface="Arial"/>
              </a:rPr>
              <a:t>Послание Главы инвесторам</a:t>
            </a:r>
            <a:endParaRPr sz="2500" dirty="0">
              <a:latin typeface="Arial"/>
              <a:cs typeface="Arial"/>
            </a:endParaRPr>
          </a:p>
        </p:txBody>
      </p:sp>
      <p:pic>
        <p:nvPicPr>
          <p:cNvPr id="2050" name="Picture 2" descr="C:\Users\Стецун Ольга\Desktop\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95400"/>
            <a:ext cx="2356884" cy="2895600"/>
          </a:xfrm>
          <a:prstGeom prst="rect">
            <a:avLst/>
          </a:prstGeom>
          <a:noFill/>
        </p:spPr>
      </p:pic>
      <p:sp>
        <p:nvSpPr>
          <p:cNvPr id="7" name="object 4"/>
          <p:cNvSpPr txBox="1">
            <a:spLocks/>
          </p:cNvSpPr>
          <p:nvPr/>
        </p:nvSpPr>
        <p:spPr>
          <a:xfrm>
            <a:off x="2667000" y="6400800"/>
            <a:ext cx="6324600" cy="3706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 уважением,</a:t>
            </a:r>
            <a:r>
              <a:rPr kumimoji="0" lang="ru-RU" sz="115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11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Глава</a:t>
            </a:r>
            <a:r>
              <a:rPr kumimoji="0" lang="ru-RU" sz="115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Горьковского</a:t>
            </a:r>
            <a:r>
              <a:rPr kumimoji="0" lang="ru-RU" sz="11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муниципального района Омской области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50" b="1" kern="0" dirty="0">
                <a:latin typeface="Times New Roman" pitchFamily="18" charset="0"/>
                <a:ea typeface="+mj-ea"/>
                <a:cs typeface="Times New Roman" pitchFamily="18" charset="0"/>
              </a:rPr>
              <a:t>М.Ю. Болтрик</a:t>
            </a:r>
            <a:endParaRPr kumimoji="0" lang="ru-RU" sz="115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object 4"/>
          <p:cNvSpPr txBox="1">
            <a:spLocks/>
          </p:cNvSpPr>
          <p:nvPr/>
        </p:nvSpPr>
        <p:spPr>
          <a:xfrm>
            <a:off x="2819400" y="1447800"/>
            <a:ext cx="6096000" cy="272510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just"/>
            <a:r>
              <a:rPr lang="ru-RU" sz="1100" dirty="0">
                <a:latin typeface="Arial" pitchFamily="34" charset="0"/>
                <a:cs typeface="Arial" pitchFamily="34" charset="0"/>
              </a:rPr>
              <a:t>         Горьковский район образован в 1924 году. Площадь Горьковского района  Омской области составляет - 3 тыс. кв. км, или 2,1 процента от территории Омской области. Общая площадь сельскохозяйственных угодий 215,4 тыс. га, площадь лесного фонда – 59,6 тыс. га, водные объекты, включая болота – 15,7 тыс. га.</a:t>
            </a:r>
          </a:p>
          <a:p>
            <a:pPr algn="just"/>
            <a:r>
              <a:rPr lang="ru-RU" sz="1100" dirty="0">
                <a:latin typeface="Arial" pitchFamily="34" charset="0"/>
                <a:cs typeface="Arial" pitchFamily="34" charset="0"/>
              </a:rPr>
              <a:t>        Расстояние до областного центра (г. Омск) составляет 92 км, до ближайшей железнодорожной станции (г. Калачинск) - 45 км. </a:t>
            </a:r>
          </a:p>
          <a:p>
            <a:pPr algn="just"/>
            <a:r>
              <a:rPr lang="ru-RU" sz="1100" dirty="0">
                <a:latin typeface="Arial" pitchFamily="34" charset="0"/>
                <a:cs typeface="Arial" pitchFamily="34" charset="0"/>
              </a:rPr>
              <a:t>        Протяженность автомобильных дорог составляет 779,58 км, из них дороги с твердым покрытием – 53,6 процента (417,9 км), в том числе автомобильные дороги в муниципальной собственности – 370,3 км, из них с твердым покрытием – </a:t>
            </a:r>
            <a:r>
              <a:rPr lang="ru-RU" sz="1100">
                <a:latin typeface="Arial" pitchFamily="34" charset="0"/>
                <a:cs typeface="Arial" pitchFamily="34" charset="0"/>
              </a:rPr>
              <a:t>34,9 процентов (129,1 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км).</a:t>
            </a:r>
          </a:p>
          <a:p>
            <a:pPr algn="just"/>
            <a:r>
              <a:rPr lang="ru-RU" sz="1100" dirty="0">
                <a:latin typeface="Arial" pitchFamily="34" charset="0"/>
                <a:cs typeface="Arial" pitchFamily="34" charset="0"/>
              </a:rPr>
              <a:t>         Основной сектор экономики района — сельское хозяйство.</a:t>
            </a:r>
          </a:p>
          <a:p>
            <a:pPr algn="just"/>
            <a:r>
              <a:rPr lang="ru-RU" sz="1100" dirty="0">
                <a:latin typeface="Arial" pitchFamily="34" charset="0"/>
                <a:cs typeface="Arial" pitchFamily="34" charset="0"/>
              </a:rPr>
              <a:t>         Все сельскохозяйственные предприятия успешно развиваются. Наибольшие возможности развития сельского хозяйства связаны с животноводством, и растениеводством.</a:t>
            </a:r>
          </a:p>
          <a:p>
            <a:pPr algn="just"/>
            <a:r>
              <a:rPr lang="ru-RU" sz="1100" dirty="0">
                <a:latin typeface="Arial" pitchFamily="34" charset="0"/>
                <a:cs typeface="Arial" pitchFamily="34" charset="0"/>
              </a:rPr>
              <a:t>         Все большее количество бизнесменов приходит к пониманию, что сельское хозяйство и переработка — одни из наиболее перспективных отраслей российской экономики, в которых сосредоточен значительный инвестиционный потенциал.</a:t>
            </a:r>
          </a:p>
        </p:txBody>
      </p:sp>
      <p:sp>
        <p:nvSpPr>
          <p:cNvPr id="8" name="object 4"/>
          <p:cNvSpPr txBox="1">
            <a:spLocks/>
          </p:cNvSpPr>
          <p:nvPr/>
        </p:nvSpPr>
        <p:spPr>
          <a:xfrm>
            <a:off x="152400" y="4267200"/>
            <a:ext cx="8763000" cy="20479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just"/>
            <a:r>
              <a:rPr lang="ru-RU" sz="1100" dirty="0">
                <a:latin typeface="Arial" pitchFamily="34" charset="0"/>
                <a:cs typeface="Arial" pitchFamily="34" charset="0"/>
              </a:rPr>
              <a:t>         Несмотря на то, что приоритетное место в экономике района занимает агропромышленный комплекс, мы стремимся акцентировать внимание на таких перспективных направлениях развития, как разведка и освоение углеводородного сырья, газификация, строительство и туризм.  </a:t>
            </a:r>
          </a:p>
          <a:p>
            <a:pPr algn="just"/>
            <a:r>
              <a:rPr lang="ru-RU" sz="1100" dirty="0">
                <a:latin typeface="Arial" pitchFamily="34" charset="0"/>
                <a:cs typeface="Arial" pitchFamily="34" charset="0"/>
              </a:rPr>
              <a:t>        Политическая и экономическая стабильность, наличие схемы территориального планирования района, благоприятный инвестиционный климат, относительно недорогой уровень трудовых ресурсов и развитая инфраструктура гарантируют инвесторам эффективное вложение средств в развитие инвестиционной деятельности.</a:t>
            </a:r>
          </a:p>
          <a:p>
            <a:pPr algn="just"/>
            <a:r>
              <a:rPr lang="ru-RU" sz="1100" dirty="0">
                <a:latin typeface="Arial" pitchFamily="34" charset="0"/>
                <a:cs typeface="Arial" pitchFamily="34" charset="0"/>
              </a:rPr>
              <a:t>         Администрация Горьковского муниципального района гарантирует потенциальным инвесторам создание оптимальных условий для успешного ведения бизнеса: оперативное решение вопросов, прозрачность процессов, открытый диалог. Мы заинтересованы в том, чтобы Ваш бизнес был эффективным, стабильным и безопасным, чтобы развивалась экономика района и улучшалось качество жизни его жителей.</a:t>
            </a:r>
          </a:p>
          <a:p>
            <a:pPr algn="just"/>
            <a:r>
              <a:rPr lang="ru-RU" sz="1100" dirty="0">
                <a:latin typeface="Arial" pitchFamily="34" charset="0"/>
                <a:cs typeface="Arial" pitchFamily="34" charset="0"/>
              </a:rPr>
              <a:t>         Приглашаем Вас к долгосрочному и взаимовыгодному сотрудничеству. Убеждён, что Горьковский муниципальный район откроет новые горизонты для развития Вашего бизнеса.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533400"/>
            <a:ext cx="7613650" cy="394970"/>
          </a:xfrm>
          <a:custGeom>
            <a:avLst/>
            <a:gdLst/>
            <a:ahLst/>
            <a:cxnLst/>
            <a:rect l="l" t="t" r="r" b="b"/>
            <a:pathLst>
              <a:path w="5555615" h="394969">
                <a:moveTo>
                  <a:pt x="0" y="394817"/>
                </a:moveTo>
                <a:lnTo>
                  <a:pt x="5555297" y="394817"/>
                </a:lnTo>
                <a:lnTo>
                  <a:pt x="5555297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533400"/>
            <a:ext cx="74676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spc="-70" dirty="0">
                <a:solidFill>
                  <a:srgbClr val="FFFFFF"/>
                </a:solidFill>
              </a:rPr>
              <a:t>Земельные участки для реализации проектов</a:t>
            </a:r>
            <a:endParaRPr sz="25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648200" y="1219200"/>
          <a:ext cx="4161927" cy="5060188"/>
        </p:xfrm>
        <a:graphic>
          <a:graphicData uri="http://schemas.openxmlformats.org/drawingml/2006/table">
            <a:tbl>
              <a:tblPr/>
              <a:tblGrid>
                <a:gridCol w="16525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93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65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Кадастровый номер земельного участка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55:04:050503:4 </a:t>
                      </a: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4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Площадь в квадратных метрах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50000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8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Собственник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собственность муниципального района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0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Категория земель. Вид разрешенного использования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Земли сельскохозяйственного назначения /Для ведения подсобного сельского хозяйства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8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Электроснабжение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расстояние до точки подключения 1,2 км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8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Газоснабжение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нет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54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Водоснабжение. Водоотведение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удаленность точки подключения 1,2 км, диаметр трубы 110 м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54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Подъездные пути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расстояние до ближайшей дороги 1 м, твердое покрытие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8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Железнодорожные пути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отсутствуют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58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Здания и сооружения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отсутствуют</a:t>
                      </a:r>
                      <a:endParaRPr lang="ru-RU" sz="1000" b="1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550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Стоимость аренды и (или) выкупа инфраструктурной площадки, тыс. рублей 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3 % от кадастровой стоимости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54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Контактная информация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Администрация Горьковского муниципального района (38157)21-370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3848561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200"/>
            <a:ext cx="3848561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2403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533400"/>
            <a:ext cx="7613650" cy="394970"/>
          </a:xfrm>
          <a:custGeom>
            <a:avLst/>
            <a:gdLst/>
            <a:ahLst/>
            <a:cxnLst/>
            <a:rect l="l" t="t" r="r" b="b"/>
            <a:pathLst>
              <a:path w="5555615" h="394969">
                <a:moveTo>
                  <a:pt x="0" y="394817"/>
                </a:moveTo>
                <a:lnTo>
                  <a:pt x="5555297" y="394817"/>
                </a:lnTo>
                <a:lnTo>
                  <a:pt x="5555297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533400"/>
            <a:ext cx="74676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spc="-70" dirty="0">
                <a:solidFill>
                  <a:srgbClr val="FFFFFF"/>
                </a:solidFill>
              </a:rPr>
              <a:t>Земельные участки для реализации проектов</a:t>
            </a:r>
            <a:endParaRPr sz="25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648200" y="1219200"/>
          <a:ext cx="4161927" cy="5310856"/>
        </p:xfrm>
        <a:graphic>
          <a:graphicData uri="http://schemas.openxmlformats.org/drawingml/2006/table">
            <a:tbl>
              <a:tblPr/>
              <a:tblGrid>
                <a:gridCol w="16525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93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65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Кадастровый номер земельного участка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55:04:050503:5 </a:t>
                      </a: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4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Площадь в квадратных метрах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381473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8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Собственник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собственность Лежанского сельского поселения Горьковского муниципального</a:t>
                      </a:r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района Омской области 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0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Категория земель. Вид разрешенного использования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Земли населенных пунктов/Для нагульного пруда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8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Электроснабжение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расстояние до точки подключения 1,2</a:t>
                      </a:r>
                      <a:r>
                        <a:rPr lang="ru-RU" sz="1000" b="1" baseline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км.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8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Газоснабжение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отсутствует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54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Водоснабжение. Водоотведение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удаленность точки подключения 1,2 км, диаметр трубы 110 м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54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Подъездные пути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150 м, грунтовое покрытие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8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Железнодорожные пути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отсутствуют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58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Здания и сооружения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нежилое</a:t>
                      </a:r>
                      <a:r>
                        <a:rPr lang="ru-RU" sz="1000" b="1" baseline="0" dirty="0">
                          <a:latin typeface="Times New Roman"/>
                          <a:ea typeface="Calibri"/>
                          <a:cs typeface="Times New Roman"/>
                        </a:rPr>
                        <a:t> помещение</a:t>
                      </a:r>
                      <a:endParaRPr lang="ru-RU" sz="1000" b="1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550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Стоимость аренды и (или) выкупа инфраструктурной площадки, тыс. рублей 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10 % от кадастровой стоимости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54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Контактная информация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Администрация Горьковского муниципального района (38157)21-370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912" marR="20912" marT="34683" marB="3468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39624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3886200"/>
            <a:ext cx="3962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6355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6D9A8D12-6F16-40EE-8013-CD9F9A876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3448" y="1066801"/>
            <a:ext cx="8605752" cy="1615827"/>
          </a:xfrm>
        </p:spPr>
        <p:txBody>
          <a:bodyPr/>
          <a:lstStyle/>
          <a:p>
            <a:pPr algn="just"/>
            <a:r>
              <a:rPr lang="ru-RU" b="1" dirty="0">
                <a:solidFill>
                  <a:schemeClr val="tx1"/>
                </a:solidFill>
              </a:rPr>
              <a:t>Конкурс на предоставление грантовой поддержки субъектам малого предпринимательства и гражданам для организации собственного дела, утвержденный постановлением Главы Горьковского муниципального района Омской области от 27.08.2020 года № 223 «Об утверждении положения о конкурсе «Предоставление грантовой поддержки субъектам малого предпринимательства и гражданам для организации собственного дела на территории Горьковского муниципального района Омской области» </a:t>
            </a:r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DF1B066B-647D-474A-89DA-31ACAE867A38}"/>
              </a:ext>
            </a:extLst>
          </p:cNvPr>
          <p:cNvSpPr/>
          <p:nvPr/>
        </p:nvSpPr>
        <p:spPr>
          <a:xfrm>
            <a:off x="14056" y="264896"/>
            <a:ext cx="7301144" cy="382270"/>
          </a:xfrm>
          <a:custGeom>
            <a:avLst/>
            <a:gdLst/>
            <a:ahLst/>
            <a:cxnLst/>
            <a:rect l="l" t="t" r="r" b="b"/>
            <a:pathLst>
              <a:path w="6885940" h="382269">
                <a:moveTo>
                  <a:pt x="0" y="382270"/>
                </a:moveTo>
                <a:lnTo>
                  <a:pt x="6885762" y="382270"/>
                </a:lnTo>
                <a:lnTo>
                  <a:pt x="6885762" y="0"/>
                </a:lnTo>
                <a:lnTo>
                  <a:pt x="0" y="0"/>
                </a:lnTo>
                <a:lnTo>
                  <a:pt x="0" y="382270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r>
              <a:rPr lang="ru-RU" sz="1800" spc="10" dirty="0">
                <a:solidFill>
                  <a:srgbClr val="FFFFFF"/>
                </a:solidFill>
              </a:rPr>
              <a:t>    </a:t>
            </a:r>
            <a:endParaRPr dirty="0"/>
          </a:p>
        </p:txBody>
      </p:sp>
      <p:sp>
        <p:nvSpPr>
          <p:cNvPr id="5" name="object 11">
            <a:extLst>
              <a:ext uri="{FF2B5EF4-FFF2-40B4-BE49-F238E27FC236}">
                <a16:creationId xmlns:a16="http://schemas.microsoft.com/office/drawing/2014/main" id="{F50EB77A-93B3-4AD6-AECB-8957D6653BCB}"/>
              </a:ext>
            </a:extLst>
          </p:cNvPr>
          <p:cNvSpPr txBox="1">
            <a:spLocks/>
          </p:cNvSpPr>
          <p:nvPr/>
        </p:nvSpPr>
        <p:spPr>
          <a:xfrm>
            <a:off x="233448" y="305038"/>
            <a:ext cx="6929352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700" b="1" i="0">
                <a:solidFill>
                  <a:srgbClr val="EF4123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1900" kern="0" dirty="0">
                <a:solidFill>
                  <a:schemeClr val="bg1"/>
                </a:solidFill>
              </a:rPr>
              <a:t>Меры поддержки, оказываемые на территории района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5743D1-D741-484D-8BC3-94EFC28B6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895600"/>
            <a:ext cx="7310669" cy="365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790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4497" y="685799"/>
            <a:ext cx="3291204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40" dirty="0">
                <a:solidFill>
                  <a:srgbClr val="FFFFFF"/>
                </a:solidFill>
              </a:rPr>
              <a:t>Наши</a:t>
            </a:r>
            <a:r>
              <a:rPr sz="2500" dirty="0">
                <a:solidFill>
                  <a:srgbClr val="FFFFFF"/>
                </a:solidFill>
              </a:rPr>
              <a:t> </a:t>
            </a:r>
            <a:r>
              <a:rPr sz="2500" spc="-25" dirty="0">
                <a:solidFill>
                  <a:srgbClr val="FFFFFF"/>
                </a:solidFill>
              </a:rPr>
              <a:t>преимущества</a:t>
            </a:r>
            <a:endParaRPr sz="2500" dirty="0"/>
          </a:p>
        </p:txBody>
      </p:sp>
      <p:sp>
        <p:nvSpPr>
          <p:cNvPr id="4" name="object 4"/>
          <p:cNvSpPr txBox="1">
            <a:spLocks noGrp="1"/>
          </p:cNvSpPr>
          <p:nvPr>
            <p:ph sz="half" idx="2"/>
          </p:nvPr>
        </p:nvSpPr>
        <p:spPr>
          <a:xfrm>
            <a:off x="1676400" y="1227600"/>
            <a:ext cx="2638424" cy="20896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>
              <a:lnSpc>
                <a:spcPct val="100000"/>
              </a:lnSpc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транспортная доступность</a:t>
            </a:r>
          </a:p>
          <a:p>
            <a:pPr marL="12700" algn="ctr">
              <a:lnSpc>
                <a:spcPct val="100000"/>
              </a:lnSpc>
            </a:pP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marL="184150" indent="-171450" algn="l">
              <a:lnSpc>
                <a:spcPct val="100000"/>
              </a:lnSpc>
              <a:buFont typeface="Arial" pitchFamily="34" charset="0"/>
              <a:buChar char="•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железнодорожное сообщение </a:t>
            </a:r>
            <a:br>
              <a:rPr lang="ru-RU" sz="1200" b="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0" dirty="0">
                <a:latin typeface="Times New Roman" pitchFamily="18" charset="0"/>
                <a:cs typeface="Times New Roman" pitchFamily="18" charset="0"/>
              </a:rPr>
              <a:t>(45 км от р.п. Горьковское до  </a:t>
            </a:r>
            <a:br>
              <a:rPr lang="ru-RU" sz="1200" b="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0" dirty="0">
                <a:latin typeface="Times New Roman" pitchFamily="18" charset="0"/>
                <a:cs typeface="Times New Roman" pitchFamily="18" charset="0"/>
              </a:rPr>
              <a:t> ж/</a:t>
            </a:r>
            <a:r>
              <a:rPr lang="ru-RU" sz="1200" b="0" dirty="0" err="1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200" b="0" dirty="0">
                <a:latin typeface="Times New Roman" pitchFamily="18" charset="0"/>
                <a:cs typeface="Times New Roman" pitchFamily="18" charset="0"/>
              </a:rPr>
              <a:t> станции «Калачинская»);</a:t>
            </a:r>
          </a:p>
          <a:p>
            <a:pPr marL="12700" algn="l">
              <a:lnSpc>
                <a:spcPct val="100000"/>
              </a:lnSpc>
            </a:pPr>
            <a:endParaRPr lang="ru-RU" sz="800" b="0" dirty="0">
              <a:latin typeface="Times New Roman" pitchFamily="18" charset="0"/>
              <a:cs typeface="Times New Roman" pitchFamily="18" charset="0"/>
            </a:endParaRPr>
          </a:p>
          <a:p>
            <a:pPr marL="184150" indent="-171450" algn="l">
              <a:lnSpc>
                <a:spcPct val="100000"/>
              </a:lnSpc>
              <a:buFont typeface="Arial" pitchFamily="34" charset="0"/>
              <a:buChar char="•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автомобильное сообщение </a:t>
            </a:r>
            <a:br>
              <a:rPr lang="ru-RU" sz="1200" b="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0" dirty="0">
                <a:latin typeface="Times New Roman" pitchFamily="18" charset="0"/>
                <a:cs typeface="Times New Roman" pitchFamily="18" charset="0"/>
              </a:rPr>
              <a:t>(45 км от р.п. Горьковское до федеральной автомобильной дороги Омск-Новосибирск);</a:t>
            </a:r>
          </a:p>
          <a:p>
            <a:pPr marL="12700" algn="l">
              <a:lnSpc>
                <a:spcPct val="100000"/>
              </a:lnSpc>
            </a:pPr>
            <a:endParaRPr lang="ru-RU" sz="800" b="0" dirty="0">
              <a:latin typeface="Times New Roman" pitchFamily="18" charset="0"/>
              <a:cs typeface="Times New Roman" pitchFamily="18" charset="0"/>
            </a:endParaRPr>
          </a:p>
          <a:p>
            <a:pPr marL="184150" indent="-171450" algn="l">
              <a:lnSpc>
                <a:spcPct val="100000"/>
              </a:lnSpc>
              <a:buFont typeface="Arial" pitchFamily="34" charset="0"/>
              <a:buChar char="•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водное сообщение по реке Иртыш</a:t>
            </a:r>
          </a:p>
        </p:txBody>
      </p:sp>
      <p:sp>
        <p:nvSpPr>
          <p:cNvPr id="10" name="object 10"/>
          <p:cNvSpPr/>
          <p:nvPr/>
        </p:nvSpPr>
        <p:spPr>
          <a:xfrm>
            <a:off x="1109132" y="1907890"/>
            <a:ext cx="292100" cy="396240"/>
          </a:xfrm>
          <a:custGeom>
            <a:avLst/>
            <a:gdLst/>
            <a:ahLst/>
            <a:cxnLst/>
            <a:rect l="l" t="t" r="r" b="b"/>
            <a:pathLst>
              <a:path w="292100" h="396239">
                <a:moveTo>
                  <a:pt x="145783" y="0"/>
                </a:moveTo>
                <a:lnTo>
                  <a:pt x="99756" y="7443"/>
                </a:lnTo>
                <a:lnTo>
                  <a:pt x="59744" y="28162"/>
                </a:lnTo>
                <a:lnTo>
                  <a:pt x="28166" y="59735"/>
                </a:lnTo>
                <a:lnTo>
                  <a:pt x="7445" y="99745"/>
                </a:lnTo>
                <a:lnTo>
                  <a:pt x="0" y="145770"/>
                </a:lnTo>
                <a:lnTo>
                  <a:pt x="804" y="161318"/>
                </a:lnTo>
                <a:lnTo>
                  <a:pt x="12750" y="205295"/>
                </a:lnTo>
                <a:lnTo>
                  <a:pt x="37976" y="253170"/>
                </a:lnTo>
                <a:lnTo>
                  <a:pt x="67251" y="299002"/>
                </a:lnTo>
                <a:lnTo>
                  <a:pt x="96601" y="339683"/>
                </a:lnTo>
                <a:lnTo>
                  <a:pt x="122057" y="372107"/>
                </a:lnTo>
                <a:lnTo>
                  <a:pt x="143421" y="395998"/>
                </a:lnTo>
                <a:lnTo>
                  <a:pt x="148158" y="395998"/>
                </a:lnTo>
                <a:lnTo>
                  <a:pt x="194981" y="339676"/>
                </a:lnTo>
                <a:lnTo>
                  <a:pt x="224331" y="298991"/>
                </a:lnTo>
                <a:lnTo>
                  <a:pt x="253601" y="253160"/>
                </a:lnTo>
                <a:lnTo>
                  <a:pt x="270279" y="221500"/>
                </a:lnTo>
                <a:lnTo>
                  <a:pt x="145783" y="221500"/>
                </a:lnTo>
                <a:lnTo>
                  <a:pt x="116333" y="215540"/>
                </a:lnTo>
                <a:lnTo>
                  <a:pt x="92259" y="199294"/>
                </a:lnTo>
                <a:lnTo>
                  <a:pt x="76013" y="175219"/>
                </a:lnTo>
                <a:lnTo>
                  <a:pt x="70053" y="145770"/>
                </a:lnTo>
                <a:lnTo>
                  <a:pt x="76013" y="116328"/>
                </a:lnTo>
                <a:lnTo>
                  <a:pt x="92259" y="92257"/>
                </a:lnTo>
                <a:lnTo>
                  <a:pt x="116333" y="76013"/>
                </a:lnTo>
                <a:lnTo>
                  <a:pt x="145783" y="70053"/>
                </a:lnTo>
                <a:lnTo>
                  <a:pt x="268750" y="70053"/>
                </a:lnTo>
                <a:lnTo>
                  <a:pt x="263406" y="59735"/>
                </a:lnTo>
                <a:lnTo>
                  <a:pt x="231828" y="28162"/>
                </a:lnTo>
                <a:lnTo>
                  <a:pt x="191815" y="7443"/>
                </a:lnTo>
                <a:lnTo>
                  <a:pt x="145783" y="0"/>
                </a:lnTo>
                <a:close/>
              </a:path>
              <a:path w="292100" h="396239">
                <a:moveTo>
                  <a:pt x="268750" y="70053"/>
                </a:moveTo>
                <a:lnTo>
                  <a:pt x="145783" y="70053"/>
                </a:lnTo>
                <a:lnTo>
                  <a:pt x="175232" y="76013"/>
                </a:lnTo>
                <a:lnTo>
                  <a:pt x="199307" y="92257"/>
                </a:lnTo>
                <a:lnTo>
                  <a:pt x="215552" y="116328"/>
                </a:lnTo>
                <a:lnTo>
                  <a:pt x="221513" y="145770"/>
                </a:lnTo>
                <a:lnTo>
                  <a:pt x="215552" y="175219"/>
                </a:lnTo>
                <a:lnTo>
                  <a:pt x="199307" y="199294"/>
                </a:lnTo>
                <a:lnTo>
                  <a:pt x="175232" y="215540"/>
                </a:lnTo>
                <a:lnTo>
                  <a:pt x="145783" y="221500"/>
                </a:lnTo>
                <a:lnTo>
                  <a:pt x="270279" y="221500"/>
                </a:lnTo>
                <a:lnTo>
                  <a:pt x="288374" y="176456"/>
                </a:lnTo>
                <a:lnTo>
                  <a:pt x="291579" y="145770"/>
                </a:lnTo>
                <a:lnTo>
                  <a:pt x="284129" y="99745"/>
                </a:lnTo>
                <a:lnTo>
                  <a:pt x="268750" y="700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4895908" y="3297273"/>
            <a:ext cx="29209" cy="40005"/>
          </a:xfrm>
          <a:custGeom>
            <a:avLst/>
            <a:gdLst/>
            <a:ahLst/>
            <a:cxnLst/>
            <a:rect l="l" t="t" r="r" b="b"/>
            <a:pathLst>
              <a:path w="29210" h="40004">
                <a:moveTo>
                  <a:pt x="25120" y="0"/>
                </a:moveTo>
                <a:lnTo>
                  <a:pt x="4800" y="0"/>
                </a:lnTo>
                <a:lnTo>
                  <a:pt x="0" y="8839"/>
                </a:lnTo>
                <a:lnTo>
                  <a:pt x="63" y="30924"/>
                </a:lnTo>
                <a:lnTo>
                  <a:pt x="4508" y="39941"/>
                </a:lnTo>
                <a:lnTo>
                  <a:pt x="24345" y="39941"/>
                </a:lnTo>
                <a:lnTo>
                  <a:pt x="28347" y="33070"/>
                </a:lnTo>
                <a:lnTo>
                  <a:pt x="11188" y="33070"/>
                </a:lnTo>
                <a:lnTo>
                  <a:pt x="9067" y="28854"/>
                </a:lnTo>
                <a:lnTo>
                  <a:pt x="9067" y="11036"/>
                </a:lnTo>
                <a:lnTo>
                  <a:pt x="11315" y="6819"/>
                </a:lnTo>
                <a:lnTo>
                  <a:pt x="28110" y="6819"/>
                </a:lnTo>
                <a:lnTo>
                  <a:pt x="25120" y="0"/>
                </a:lnTo>
                <a:close/>
              </a:path>
              <a:path w="29210" h="40004">
                <a:moveTo>
                  <a:pt x="28110" y="6819"/>
                </a:moveTo>
                <a:lnTo>
                  <a:pt x="18249" y="6819"/>
                </a:lnTo>
                <a:lnTo>
                  <a:pt x="20024" y="11036"/>
                </a:lnTo>
                <a:lnTo>
                  <a:pt x="20078" y="28676"/>
                </a:lnTo>
                <a:lnTo>
                  <a:pt x="18186" y="33070"/>
                </a:lnTo>
                <a:lnTo>
                  <a:pt x="28347" y="33070"/>
                </a:lnTo>
                <a:lnTo>
                  <a:pt x="29146" y="31699"/>
                </a:lnTo>
                <a:lnTo>
                  <a:pt x="29146" y="9182"/>
                </a:lnTo>
                <a:lnTo>
                  <a:pt x="28110" y="68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4961907" y="3297273"/>
            <a:ext cx="29209" cy="40005"/>
          </a:xfrm>
          <a:custGeom>
            <a:avLst/>
            <a:gdLst/>
            <a:ahLst/>
            <a:cxnLst/>
            <a:rect l="l" t="t" r="r" b="b"/>
            <a:pathLst>
              <a:path w="29210" h="40004">
                <a:moveTo>
                  <a:pt x="25120" y="0"/>
                </a:moveTo>
                <a:lnTo>
                  <a:pt x="4787" y="0"/>
                </a:lnTo>
                <a:lnTo>
                  <a:pt x="0" y="8839"/>
                </a:lnTo>
                <a:lnTo>
                  <a:pt x="50" y="30924"/>
                </a:lnTo>
                <a:lnTo>
                  <a:pt x="4445" y="39941"/>
                </a:lnTo>
                <a:lnTo>
                  <a:pt x="24282" y="39941"/>
                </a:lnTo>
                <a:lnTo>
                  <a:pt x="28326" y="33070"/>
                </a:lnTo>
                <a:lnTo>
                  <a:pt x="11188" y="33070"/>
                </a:lnTo>
                <a:lnTo>
                  <a:pt x="9055" y="28854"/>
                </a:lnTo>
                <a:lnTo>
                  <a:pt x="9055" y="11036"/>
                </a:lnTo>
                <a:lnTo>
                  <a:pt x="11315" y="6819"/>
                </a:lnTo>
                <a:lnTo>
                  <a:pt x="28101" y="6819"/>
                </a:lnTo>
                <a:lnTo>
                  <a:pt x="25120" y="0"/>
                </a:lnTo>
                <a:close/>
              </a:path>
              <a:path w="29210" h="40004">
                <a:moveTo>
                  <a:pt x="28101" y="6819"/>
                </a:moveTo>
                <a:lnTo>
                  <a:pt x="18249" y="6819"/>
                </a:lnTo>
                <a:lnTo>
                  <a:pt x="19965" y="11036"/>
                </a:lnTo>
                <a:lnTo>
                  <a:pt x="20001" y="28854"/>
                </a:lnTo>
                <a:lnTo>
                  <a:pt x="18173" y="33070"/>
                </a:lnTo>
                <a:lnTo>
                  <a:pt x="28326" y="33070"/>
                </a:lnTo>
                <a:lnTo>
                  <a:pt x="29133" y="31699"/>
                </a:lnTo>
                <a:lnTo>
                  <a:pt x="29133" y="9182"/>
                </a:lnTo>
                <a:lnTo>
                  <a:pt x="28101" y="68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4"/>
          <p:cNvSpPr txBox="1">
            <a:spLocks noGrp="1"/>
          </p:cNvSpPr>
          <p:nvPr>
            <p:ph sz="half" idx="2"/>
          </p:nvPr>
        </p:nvSpPr>
        <p:spPr>
          <a:xfrm>
            <a:off x="6324600" y="2992632"/>
            <a:ext cx="2671461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>
              <a:lnSpc>
                <a:spcPct val="100000"/>
              </a:lnSpc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развитая социальная сфера </a:t>
            </a:r>
            <a:br>
              <a:rPr lang="ru-RU" sz="1600" u="sng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(образование, культура, здравоохранение)</a:t>
            </a:r>
          </a:p>
        </p:txBody>
      </p:sp>
      <p:sp>
        <p:nvSpPr>
          <p:cNvPr id="24" name="object 4"/>
          <p:cNvSpPr txBox="1">
            <a:spLocks noGrp="1"/>
          </p:cNvSpPr>
          <p:nvPr>
            <p:ph sz="half" idx="2"/>
          </p:nvPr>
        </p:nvSpPr>
        <p:spPr>
          <a:xfrm>
            <a:off x="1676400" y="4876800"/>
            <a:ext cx="242062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>
              <a:lnSpc>
                <a:spcPct val="100000"/>
              </a:lnSpc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наличие инвестиционных площадок</a:t>
            </a:r>
          </a:p>
        </p:txBody>
      </p:sp>
      <p:sp>
        <p:nvSpPr>
          <p:cNvPr id="25" name="object 4"/>
          <p:cNvSpPr txBox="1">
            <a:spLocks noGrp="1"/>
          </p:cNvSpPr>
          <p:nvPr>
            <p:ph sz="half" idx="2"/>
          </p:nvPr>
        </p:nvSpPr>
        <p:spPr>
          <a:xfrm>
            <a:off x="6324600" y="1229137"/>
            <a:ext cx="2590800" cy="145873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наличие значительного объема сырья сельскохозяйственной отрасли </a:t>
            </a:r>
            <a:br>
              <a:rPr lang="ru-RU" sz="1600" u="sng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(зерновые культуры, масличный 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 рапс)</a:t>
            </a:r>
          </a:p>
        </p:txBody>
      </p:sp>
      <p:sp>
        <p:nvSpPr>
          <p:cNvPr id="26" name="object 4"/>
          <p:cNvSpPr txBox="1">
            <a:spLocks noGrp="1"/>
          </p:cNvSpPr>
          <p:nvPr>
            <p:ph sz="half" idx="2"/>
          </p:nvPr>
        </p:nvSpPr>
        <p:spPr>
          <a:xfrm>
            <a:off x="1724398" y="5941140"/>
            <a:ext cx="242062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развитая туристическая инфраструктура</a:t>
            </a:r>
          </a:p>
        </p:txBody>
      </p:sp>
      <p:sp>
        <p:nvSpPr>
          <p:cNvPr id="27" name="object 4"/>
          <p:cNvSpPr txBox="1">
            <a:spLocks noGrp="1"/>
          </p:cNvSpPr>
          <p:nvPr>
            <p:ph sz="half" idx="2"/>
          </p:nvPr>
        </p:nvSpPr>
        <p:spPr>
          <a:xfrm>
            <a:off x="6324600" y="4334480"/>
            <a:ext cx="242062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наличие резерва трудовых ресурсов</a:t>
            </a:r>
          </a:p>
        </p:txBody>
      </p:sp>
      <p:pic>
        <p:nvPicPr>
          <p:cNvPr id="22532" name="Picture 4" descr="https://static.tildacdn.com/tild3531-6432-4439-a565-616661613633/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3581400"/>
            <a:ext cx="1189568" cy="934661"/>
          </a:xfrm>
          <a:prstGeom prst="rect">
            <a:avLst/>
          </a:prstGeom>
          <a:noFill/>
        </p:spPr>
      </p:pic>
      <p:sp>
        <p:nvSpPr>
          <p:cNvPr id="22534" name="AutoShape 6" descr="https://pro-volhov.ru/Pictures/newslent/big/1517424680sot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2536" name="AutoShape 8" descr="https://pro-volhov.ru/Pictures/newslent/big/1517424680sot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2538" name="AutoShape 10" descr="https://pro-volhov.ru/Pictures/newslent/big/1517424680sot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2541" name="Picture 13" descr="http://dagpravda.ru/wp-content/uploads/2019/07/vkonline.ru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475" y="4690272"/>
            <a:ext cx="1265768" cy="1086690"/>
          </a:xfrm>
          <a:prstGeom prst="rect">
            <a:avLst/>
          </a:prstGeom>
          <a:noFill/>
        </p:spPr>
      </p:pic>
      <p:pic>
        <p:nvPicPr>
          <p:cNvPr id="22543" name="Picture 15" descr="https://webmineral.ru/upload/5fc346060308b9189e6711d8ce35dec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1952" y="5867400"/>
            <a:ext cx="1176867" cy="882650"/>
          </a:xfrm>
          <a:prstGeom prst="rect">
            <a:avLst/>
          </a:prstGeom>
          <a:noFill/>
        </p:spPr>
      </p:pic>
      <p:pic>
        <p:nvPicPr>
          <p:cNvPr id="22544" name="Picture 16" descr="C:\Users\Стецун Ольга\Desktop\slide-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3852" y="4343400"/>
            <a:ext cx="1265917" cy="1032836"/>
          </a:xfrm>
          <a:prstGeom prst="rect">
            <a:avLst/>
          </a:prstGeom>
          <a:noFill/>
        </p:spPr>
      </p:pic>
      <p:pic>
        <p:nvPicPr>
          <p:cNvPr id="22546" name="Picture 18" descr="https://istanbul.tmconsulate.gov.tm/photos/shares/5a6847a9afa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857" y="1295156"/>
            <a:ext cx="1303865" cy="1034309"/>
          </a:xfrm>
          <a:prstGeom prst="rect">
            <a:avLst/>
          </a:prstGeom>
          <a:noFill/>
        </p:spPr>
      </p:pic>
      <p:pic>
        <p:nvPicPr>
          <p:cNvPr id="22548" name="Picture 20" descr="https://i0.wp.com/gaz-voshod.ru/wp-content/uploads/2020/03/grains.jpg?fit=1260%2C40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02967" y="1307241"/>
            <a:ext cx="1261456" cy="944340"/>
          </a:xfrm>
          <a:prstGeom prst="rect">
            <a:avLst/>
          </a:prstGeom>
          <a:noFill/>
        </p:spPr>
      </p:pic>
      <p:sp>
        <p:nvSpPr>
          <p:cNvPr id="29" name="object 4"/>
          <p:cNvSpPr txBox="1">
            <a:spLocks noGrp="1"/>
          </p:cNvSpPr>
          <p:nvPr>
            <p:ph sz="half" idx="2"/>
          </p:nvPr>
        </p:nvSpPr>
        <p:spPr>
          <a:xfrm>
            <a:off x="1676400" y="3518993"/>
            <a:ext cx="2638424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>
              <a:lnSpc>
                <a:spcPct val="100000"/>
              </a:lnSpc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выгодное географическое положение</a:t>
            </a:r>
          </a:p>
          <a:p>
            <a:pPr marL="12700" algn="ctr">
              <a:lnSpc>
                <a:spcPct val="100000"/>
              </a:lnSpc>
            </a:pP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marL="184150" indent="-171450" algn="l">
              <a:lnSpc>
                <a:spcPct val="100000"/>
              </a:lnSpc>
              <a:buFont typeface="Arial" pitchFamily="34" charset="0"/>
              <a:buChar char="•"/>
            </a:pPr>
            <a:r>
              <a:rPr lang="ru-RU" sz="1200" b="0" dirty="0">
                <a:latin typeface="Times New Roman" pitchFamily="18" charset="0"/>
                <a:cs typeface="Times New Roman" pitchFamily="18" charset="0"/>
              </a:rPr>
              <a:t>50 км до г. Омска</a:t>
            </a:r>
            <a:br>
              <a:rPr lang="ru-RU" sz="1200" b="0" dirty="0"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11" descr="C:\Users\Стецун Ольга\Desktop\1517424680sot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3852" y="2921771"/>
            <a:ext cx="1189568" cy="1115608"/>
          </a:xfrm>
          <a:prstGeom prst="rect">
            <a:avLst/>
          </a:prstGeom>
          <a:noFill/>
        </p:spPr>
      </p:pic>
      <p:pic>
        <p:nvPicPr>
          <p:cNvPr id="1026" name="Picture 2" descr="C:\Users\bazhenova\Desktop\13585682-hiking-trip-royalty-free-vector-icon-se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44" y="5895975"/>
            <a:ext cx="1332678" cy="93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bject 4"/>
          <p:cNvSpPr txBox="1">
            <a:spLocks noGrp="1"/>
          </p:cNvSpPr>
          <p:nvPr>
            <p:ph sz="half" idx="2"/>
          </p:nvPr>
        </p:nvSpPr>
        <p:spPr>
          <a:xfrm>
            <a:off x="6324600" y="5859278"/>
            <a:ext cx="2420620" cy="7200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наличие месторождения кирпичного сырья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(вблизи р.п. Горьковское)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533400"/>
            <a:ext cx="7613650" cy="394970"/>
          </a:xfrm>
          <a:custGeom>
            <a:avLst/>
            <a:gdLst/>
            <a:ahLst/>
            <a:cxnLst/>
            <a:rect l="l" t="t" r="r" b="b"/>
            <a:pathLst>
              <a:path w="5555615" h="394969">
                <a:moveTo>
                  <a:pt x="0" y="394817"/>
                </a:moveTo>
                <a:lnTo>
                  <a:pt x="5555297" y="394817"/>
                </a:lnTo>
                <a:lnTo>
                  <a:pt x="5555297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533400"/>
            <a:ext cx="74676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spc="-7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Контактная информация</a:t>
            </a:r>
            <a:endParaRPr sz="2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25"/>
          <p:cNvSpPr txBox="1"/>
          <p:nvPr/>
        </p:nvSpPr>
        <p:spPr>
          <a:xfrm>
            <a:off x="838200" y="1524000"/>
            <a:ext cx="7543800" cy="274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1125" marR="5080" indent="-99060">
              <a:lnSpc>
                <a:spcPct val="100000"/>
              </a:lnSpc>
              <a:spcBef>
                <a:spcPts val="100"/>
              </a:spcBef>
            </a:pP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Администрация Горьковского муниципального района Омской области</a:t>
            </a:r>
            <a:endParaRPr sz="17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Group 1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284951"/>
              </p:ext>
            </p:extLst>
          </p:nvPr>
        </p:nvGraphicFramePr>
        <p:xfrm>
          <a:off x="533400" y="2133600"/>
          <a:ext cx="8229600" cy="2613746"/>
        </p:xfrm>
        <a:graphic>
          <a:graphicData uri="http://schemas.openxmlformats.org/drawingml/2006/table">
            <a:tbl>
              <a:tblPr/>
              <a:tblGrid>
                <a:gridCol w="381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106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</a:t>
                      </a:r>
                    </a:p>
                  </a:txBody>
                  <a:tcPr marL="9525" marR="9525" marT="714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646600, Омская область, Горьковский район, </a:t>
                      </a:r>
                      <a:r>
                        <a:rPr lang="ru-RU" sz="15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500" b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р.п. Горьковское,</a:t>
                      </a:r>
                      <a:r>
                        <a:rPr lang="ru-RU" sz="1500" b="0" dirty="0">
                          <a:latin typeface="Times New Roman" pitchFamily="18" charset="0"/>
                          <a:cs typeface="Times New Roman" pitchFamily="18" charset="0"/>
                        </a:rPr>
                        <a:t> ул. Красный путь, д. 2</a:t>
                      </a:r>
                      <a:endParaRPr kumimoji="0" 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5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Адрес сайта в интернете</a:t>
                      </a:r>
                      <a:endParaRPr kumimoji="0" 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714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http://gork.omskportal.ru/omsu/gork-3-52-209-1</a:t>
                      </a:r>
                      <a:endParaRPr kumimoji="0" 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04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500" b="1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Адрес электронной почты</a:t>
                      </a:r>
                      <a:endParaRPr kumimoji="0" 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714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gork@mr.omskportal.ru</a:t>
                      </a:r>
                      <a:endParaRPr kumimoji="0" 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342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>
                          <a:latin typeface="Times New Roman" pitchFamily="18" charset="0"/>
                          <a:cs typeface="Times New Roman" pitchFamily="18" charset="0"/>
                        </a:rPr>
                        <a:t>Глава Горьковского муниципального района Омской области 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>
                          <a:latin typeface="Times New Roman" pitchFamily="18" charset="0"/>
                          <a:cs typeface="Times New Roman" pitchFamily="18" charset="0"/>
                        </a:rPr>
                        <a:t>Болтрик Михаил Юрьевич</a:t>
                      </a:r>
                    </a:p>
                  </a:txBody>
                  <a:tcPr marL="9525" marR="9525" marT="714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500" b="0" dirty="0">
                          <a:latin typeface="Times New Roman" pitchFamily="18" charset="0"/>
                          <a:cs typeface="Times New Roman" pitchFamily="18" charset="0"/>
                        </a:rPr>
                        <a:t>8(38157) 21-271</a:t>
                      </a:r>
                      <a:endParaRPr kumimoji="0" 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042">
                <a:tc>
                  <a:txBody>
                    <a:bodyPr/>
                    <a:lstStyle/>
                    <a:p>
                      <a:r>
                        <a:rPr lang="ru-RU" sz="1500" b="1" dirty="0">
                          <a:latin typeface="Times New Roman" pitchFamily="18" charset="0"/>
                          <a:cs typeface="Times New Roman" pitchFamily="18" charset="0"/>
                        </a:rPr>
                        <a:t>Заместитель Главы Горьковского муниципального района Омской области 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>
                          <a:latin typeface="Times New Roman" pitchFamily="18" charset="0"/>
                          <a:cs typeface="Times New Roman" pitchFamily="18" charset="0"/>
                        </a:rPr>
                        <a:t>Румянцева Олеся Георгиевна</a:t>
                      </a:r>
                    </a:p>
                  </a:txBody>
                  <a:tcPr marL="9525" marR="9525" marT="7144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500" b="0">
                          <a:latin typeface="Times New Roman" pitchFamily="18" charset="0"/>
                          <a:cs typeface="Times New Roman" pitchFamily="18" charset="0"/>
                        </a:rPr>
                        <a:t>8(38157) 21-370</a:t>
                      </a:r>
                      <a:endParaRPr kumimoji="0" lang="ru-RU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800" y="762000"/>
            <a:ext cx="7961303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Ключевые отрасли района</a:t>
            </a:r>
            <a:endParaRPr sz="2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28600" y="1143000"/>
            <a:ext cx="8686799" cy="5715000"/>
          </a:xfrm>
          <a:prstGeom prst="roundRect">
            <a:avLst/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3750088"/>
              <a:satOff val="-5627"/>
              <a:lumOff val="-915"/>
              <a:alphaOff val="0"/>
            </a:schemeClr>
          </a:fillRef>
          <a:effectRef idx="1">
            <a:schemeClr val="accent3">
              <a:hueOff val="3750088"/>
              <a:satOff val="-5627"/>
              <a:lumOff val="-915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Скругленный прямоугольник 4"/>
          <p:cNvSpPr/>
          <p:nvPr/>
        </p:nvSpPr>
        <p:spPr>
          <a:xfrm>
            <a:off x="2247900" y="1143000"/>
            <a:ext cx="4495800" cy="4572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Агропромышленный комплекс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r="68534"/>
          <a:stretch/>
        </p:blipFill>
        <p:spPr bwMode="auto">
          <a:xfrm>
            <a:off x="496116" y="1674693"/>
            <a:ext cx="1637484" cy="942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ject 2"/>
          <p:cNvSpPr txBox="1">
            <a:spLocks/>
          </p:cNvSpPr>
          <p:nvPr/>
        </p:nvSpPr>
        <p:spPr>
          <a:xfrm>
            <a:off x="457200" y="2743200"/>
            <a:ext cx="1904999" cy="7771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u="none" strike="noStrike" kern="0" cap="none" spc="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Валовый сбор:</a:t>
            </a:r>
          </a:p>
          <a:p>
            <a:pPr marR="0" lvl="0" indent="1270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200" b="1" u="none" strike="noStrike" kern="0" cap="none" spc="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зерна – 118,6 тыс. тонн</a:t>
            </a:r>
          </a:p>
          <a:p>
            <a:pPr marR="0" lvl="0" indent="1270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1200" b="1" kern="0" spc="40" dirty="0">
                <a:latin typeface="Times New Roman" pitchFamily="18" charset="0"/>
                <a:ea typeface="+mj-ea"/>
                <a:cs typeface="Times New Roman" pitchFamily="18" charset="0"/>
              </a:rPr>
              <a:t> зернобобовых – </a:t>
            </a:r>
            <a:br>
              <a:rPr lang="ru-RU" sz="1200" b="1" kern="0" spc="40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200" b="1" kern="0" spc="40" dirty="0">
                <a:latin typeface="Times New Roman" pitchFamily="18" charset="0"/>
                <a:ea typeface="+mj-ea"/>
                <a:cs typeface="Times New Roman" pitchFamily="18" charset="0"/>
              </a:rPr>
              <a:t>23,6 тыс. тонн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6854" r="31573"/>
          <a:stretch/>
        </p:blipFill>
        <p:spPr bwMode="auto">
          <a:xfrm>
            <a:off x="2639975" y="1667446"/>
            <a:ext cx="1609767" cy="923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bject 2"/>
          <p:cNvSpPr txBox="1">
            <a:spLocks/>
          </p:cNvSpPr>
          <p:nvPr/>
        </p:nvSpPr>
        <p:spPr>
          <a:xfrm>
            <a:off x="2667000" y="2667000"/>
            <a:ext cx="1905000" cy="8848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u="none" strike="noStrike" kern="0" cap="none" spc="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Валовый сбор: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100" b="1" u="none" strike="noStrike" kern="0" cap="none" spc="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масличных культур – </a:t>
            </a:r>
            <a:br>
              <a:rPr kumimoji="0" lang="ru-RU" sz="1100" b="1" u="none" strike="noStrike" kern="0" cap="none" spc="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100" b="1" kern="0" spc="40" noProof="0" dirty="0">
                <a:latin typeface="Times New Roman" pitchFamily="18" charset="0"/>
                <a:ea typeface="+mj-ea"/>
                <a:cs typeface="Times New Roman" pitchFamily="18" charset="0"/>
              </a:rPr>
              <a:t>24,4</a:t>
            </a:r>
            <a:r>
              <a:rPr kumimoji="0" lang="ru-RU" sz="1100" b="1" u="none" strike="noStrike" kern="0" cap="none" spc="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тыс. тонн 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100" b="1" u="none" strike="noStrike" kern="0" cap="none" spc="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в т.ч. </a:t>
            </a:r>
            <a:r>
              <a:rPr lang="ru-RU" sz="1100" b="1" kern="0" spc="40" dirty="0">
                <a:latin typeface="Times New Roman" pitchFamily="18" charset="0"/>
                <a:ea typeface="+mj-ea"/>
                <a:cs typeface="Times New Roman" pitchFamily="18" charset="0"/>
              </a:rPr>
              <a:t>масличного льна – </a:t>
            </a:r>
            <a:br>
              <a:rPr lang="ru-RU" sz="1100" b="1" kern="0" spc="40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100" b="1" kern="0" spc="40" dirty="0">
                <a:latin typeface="Times New Roman" pitchFamily="18" charset="0"/>
                <a:ea typeface="+mj-ea"/>
                <a:cs typeface="Times New Roman" pitchFamily="18" charset="0"/>
              </a:rPr>
              <a:t>3,99 тыс. тонн</a:t>
            </a:r>
          </a:p>
        </p:txBody>
      </p:sp>
      <p:pic>
        <p:nvPicPr>
          <p:cNvPr id="16" name="Рисунок 15"/>
          <p:cNvPicPr/>
          <p:nvPr/>
        </p:nvPicPr>
        <p:blipFill rotWithShape="1">
          <a:blip r:embed="rId3" cstate="print"/>
          <a:srcRect l="41950" t="40190" r="46833" b="46254"/>
          <a:stretch/>
        </p:blipFill>
        <p:spPr bwMode="auto">
          <a:xfrm>
            <a:off x="4733921" y="1660200"/>
            <a:ext cx="1514479" cy="930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object 2"/>
          <p:cNvSpPr txBox="1">
            <a:spLocks/>
          </p:cNvSpPr>
          <p:nvPr/>
        </p:nvSpPr>
        <p:spPr>
          <a:xfrm>
            <a:off x="4724400" y="2667000"/>
            <a:ext cx="18288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u="none" strike="noStrike" kern="0" cap="none" spc="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Валовый сбор </a:t>
            </a:r>
            <a:br>
              <a:rPr kumimoji="0" lang="ru-RU" sz="1200" b="1" u="none" strike="noStrike" kern="0" cap="none" spc="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200" b="1" u="none" strike="noStrike" kern="0" cap="none" spc="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картофеля –</a:t>
            </a:r>
            <a:r>
              <a:rPr kumimoji="0" lang="ru-RU" sz="1200" b="1" u="none" strike="noStrike" kern="0" cap="none" spc="4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7,6 тыс. тонн</a:t>
            </a:r>
          </a:p>
        </p:txBody>
      </p:sp>
      <p:pic>
        <p:nvPicPr>
          <p:cNvPr id="19" name="Рисунок 18" descr="C:\Users\bazhenova\Desktop\ovoshhi-3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8" t="4165" r="4446" b="7085"/>
          <a:stretch/>
        </p:blipFill>
        <p:spPr bwMode="auto">
          <a:xfrm>
            <a:off x="6743700" y="1669528"/>
            <a:ext cx="1562100" cy="9212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object 2"/>
          <p:cNvSpPr txBox="1">
            <a:spLocks/>
          </p:cNvSpPr>
          <p:nvPr/>
        </p:nvSpPr>
        <p:spPr>
          <a:xfrm>
            <a:off x="6781800" y="2743200"/>
            <a:ext cx="18288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0" spc="40" baseline="0" dirty="0">
                <a:latin typeface="Times New Roman" pitchFamily="18" charset="0"/>
                <a:ea typeface="+mj-ea"/>
                <a:cs typeface="Times New Roman" pitchFamily="18" charset="0"/>
              </a:rPr>
              <a:t>Валовый сбор </a:t>
            </a:r>
            <a:br>
              <a:rPr lang="ru-RU" sz="1200" b="1" kern="0" spc="40" baseline="0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200" b="1" kern="0" spc="40" baseline="0" dirty="0">
                <a:latin typeface="Times New Roman" pitchFamily="18" charset="0"/>
                <a:ea typeface="+mj-ea"/>
                <a:cs typeface="Times New Roman" pitchFamily="18" charset="0"/>
              </a:rPr>
              <a:t>овощей – 0,9 тыс. тонн</a:t>
            </a:r>
            <a:endParaRPr kumimoji="0" lang="ru-RU" sz="1200" b="1" u="none" strike="noStrike" kern="0" cap="none" spc="4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3" cstate="print"/>
          <a:srcRect l="70319" t="40074" r="18029" b="41399"/>
          <a:stretch/>
        </p:blipFill>
        <p:spPr bwMode="auto">
          <a:xfrm>
            <a:off x="4724400" y="3429000"/>
            <a:ext cx="1752600" cy="9971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object 2"/>
          <p:cNvSpPr txBox="1">
            <a:spLocks/>
          </p:cNvSpPr>
          <p:nvPr/>
        </p:nvSpPr>
        <p:spPr>
          <a:xfrm>
            <a:off x="4724400" y="4495800"/>
            <a:ext cx="19050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0" spc="40" baseline="0" dirty="0">
                <a:latin typeface="Times New Roman" pitchFamily="18" charset="0"/>
                <a:ea typeface="+mj-ea"/>
                <a:cs typeface="Times New Roman" pitchFamily="18" charset="0"/>
              </a:rPr>
              <a:t>Производство молока – 15,2 тыс. тонн</a:t>
            </a:r>
            <a:endParaRPr kumimoji="0" lang="ru-RU" sz="1200" b="1" u="none" strike="noStrike" kern="0" cap="none" spc="4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2" name="Рисунок 21" descr="C:\Users\bazhenova\Desktop\Без названия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429000"/>
            <a:ext cx="1752600" cy="99712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object 2"/>
          <p:cNvSpPr txBox="1">
            <a:spLocks/>
          </p:cNvSpPr>
          <p:nvPr/>
        </p:nvSpPr>
        <p:spPr>
          <a:xfrm>
            <a:off x="6781800" y="4495800"/>
            <a:ext cx="19050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0" spc="40" baseline="0" dirty="0">
                <a:latin typeface="Times New Roman" pitchFamily="18" charset="0"/>
                <a:ea typeface="+mj-ea"/>
                <a:cs typeface="Times New Roman" pitchFamily="18" charset="0"/>
              </a:rPr>
              <a:t>Производство мяса скота – 0,48 тыс. тонн</a:t>
            </a:r>
            <a:endParaRPr kumimoji="0" lang="ru-RU" sz="1200" b="1" u="none" strike="noStrike" kern="0" cap="none" spc="4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8" name="object 2"/>
          <p:cNvSpPr txBox="1">
            <a:spLocks/>
          </p:cNvSpPr>
          <p:nvPr/>
        </p:nvSpPr>
        <p:spPr>
          <a:xfrm>
            <a:off x="457200" y="4953001"/>
            <a:ext cx="8248650" cy="1726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Техническое перевооружение сельскохозяйственных организаций за 2023 год – 643,5 млн. руб.</a:t>
            </a: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400" b="1" dirty="0">
              <a:latin typeface="Times New Roman" pitchFamily="18" charset="0"/>
              <a:cs typeface="Times New Roman" pitchFamily="18" charset="0"/>
            </a:endParaRPr>
          </a:p>
          <a:p>
            <a:pPr marL="12700" lvl="0">
              <a:spcBef>
                <a:spcPts val="100"/>
              </a:spcBef>
              <a:defRPr/>
            </a:pP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Площадь земель сельскохозяйственного назначения –  209,8 тыс. га, в том числе:</a:t>
            </a:r>
          </a:p>
          <a:p>
            <a:pPr lvl="0" indent="12700"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 пашни – 116,1 тыс. га (87,3 % - используемая, 1,3 % - пригодная к введению,  11,4 % - непригодная к введению);</a:t>
            </a:r>
          </a:p>
          <a:p>
            <a:pPr lvl="0" indent="12700"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 сенокосы – 44,0 тыс. га </a:t>
            </a:r>
          </a:p>
          <a:p>
            <a:pPr lvl="0" indent="12700"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 пастбища – 42,3 тыс. га </a:t>
            </a:r>
          </a:p>
          <a:p>
            <a:pPr lvl="0" indent="12700"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 прочее – 7,4 тыс. га </a:t>
            </a:r>
          </a:p>
          <a:p>
            <a:pPr marL="12700" lvl="0">
              <a:spcBef>
                <a:spcPts val="100"/>
              </a:spcBef>
              <a:defRPr/>
            </a:pPr>
            <a:endParaRPr kumimoji="0" lang="ru-RU" sz="105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577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800" y="762000"/>
            <a:ext cx="7961303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Ключевые отрасли района</a:t>
            </a:r>
            <a:endParaRPr sz="2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28599" y="1323974"/>
            <a:ext cx="8686799" cy="454342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3750088"/>
              <a:satOff val="-5627"/>
              <a:lumOff val="-915"/>
              <a:alphaOff val="0"/>
            </a:schemeClr>
          </a:fillRef>
          <a:effectRef idx="1">
            <a:schemeClr val="accent3">
              <a:hueOff val="3750088"/>
              <a:satOff val="-5627"/>
              <a:lumOff val="-915"/>
              <a:alphaOff val="0"/>
            </a:schemeClr>
          </a:effectRef>
          <a:fontRef idx="minor">
            <a:schemeClr val="lt1"/>
          </a:fontRef>
        </p:style>
      </p:sp>
      <p:pic>
        <p:nvPicPr>
          <p:cNvPr id="7" name="Picture 5" descr="https://kz.all.biz/img/kz/catalog/30401.jpeg"/>
          <p:cNvPicPr>
            <a:picLocks noChangeAspect="1" noChangeArrowheads="1"/>
          </p:cNvPicPr>
          <p:nvPr/>
        </p:nvPicPr>
        <p:blipFill rotWithShape="1">
          <a:blip r:embed="rId2" cstate="print"/>
          <a:srcRect l="5407" r="9996"/>
          <a:stretch/>
        </p:blipFill>
        <p:spPr bwMode="auto">
          <a:xfrm>
            <a:off x="1295400" y="1752600"/>
            <a:ext cx="2262644" cy="1371600"/>
          </a:xfrm>
          <a:prstGeom prst="rect">
            <a:avLst/>
          </a:prstGeom>
          <a:noFill/>
        </p:spPr>
      </p:pic>
      <p:sp>
        <p:nvSpPr>
          <p:cNvPr id="8" name="object 2"/>
          <p:cNvSpPr txBox="1">
            <a:spLocks/>
          </p:cNvSpPr>
          <p:nvPr/>
        </p:nvSpPr>
        <p:spPr>
          <a:xfrm>
            <a:off x="1295400" y="3124200"/>
            <a:ext cx="22860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0" spc="40" baseline="0" dirty="0">
                <a:latin typeface="Times New Roman" pitchFamily="18" charset="0"/>
                <a:ea typeface="+mj-ea"/>
                <a:cs typeface="Times New Roman" pitchFamily="18" charset="0"/>
              </a:rPr>
              <a:t>Производство хлеба и хлебобулочных изделий </a:t>
            </a:r>
            <a:r>
              <a:rPr lang="ru-RU" sz="1200" b="1" kern="0" spc="40" baseline="0">
                <a:latin typeface="Times New Roman" pitchFamily="18" charset="0"/>
                <a:ea typeface="+mj-ea"/>
                <a:cs typeface="Times New Roman" pitchFamily="18" charset="0"/>
              </a:rPr>
              <a:t>–  0,25 </a:t>
            </a:r>
            <a:r>
              <a:rPr lang="ru-RU" sz="1200" b="1" kern="0" spc="40" baseline="0" dirty="0">
                <a:latin typeface="Times New Roman" pitchFamily="18" charset="0"/>
                <a:ea typeface="+mj-ea"/>
                <a:cs typeface="Times New Roman" pitchFamily="18" charset="0"/>
              </a:rPr>
              <a:t>тыс. тонн</a:t>
            </a:r>
            <a:endParaRPr kumimoji="0" lang="ru-RU" sz="1200" b="1" u="none" strike="noStrike" kern="0" cap="none" spc="4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object 2"/>
          <p:cNvSpPr txBox="1">
            <a:spLocks/>
          </p:cNvSpPr>
          <p:nvPr/>
        </p:nvSpPr>
        <p:spPr>
          <a:xfrm>
            <a:off x="4953000" y="3124200"/>
            <a:ext cx="2133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0" spc="40" baseline="0" dirty="0">
                <a:latin typeface="Times New Roman" pitchFamily="18" charset="0"/>
                <a:ea typeface="+mj-ea"/>
                <a:cs typeface="Times New Roman" pitchFamily="18" charset="0"/>
              </a:rPr>
              <a:t>Производство и переработка мяса – 0,04 тыс. тонн</a:t>
            </a:r>
            <a:endParaRPr kumimoji="0" lang="ru-RU" sz="1200" b="1" u="none" strike="noStrike" kern="0" cap="none" spc="4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3" name="Скругленный прямоугольник 4"/>
          <p:cNvSpPr/>
          <p:nvPr/>
        </p:nvSpPr>
        <p:spPr>
          <a:xfrm>
            <a:off x="2270091" y="1323975"/>
            <a:ext cx="4495800" cy="4572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Пищевая перерабатывающая отрасль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!!! БАЖЕНОВА СВ\РАБОТА С РАЙОНАМИ\Инвестиционные паспорта районов\Горьковский (надо посмотреть)\картинки\new_ubc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7" r="12344"/>
          <a:stretch/>
        </p:blipFill>
        <p:spPr bwMode="auto">
          <a:xfrm>
            <a:off x="838200" y="3782546"/>
            <a:ext cx="1905000" cy="151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2"/>
          <p:cNvSpPr txBox="1">
            <a:spLocks/>
          </p:cNvSpPr>
          <p:nvPr/>
        </p:nvSpPr>
        <p:spPr>
          <a:xfrm>
            <a:off x="838200" y="5257800"/>
            <a:ext cx="19050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0" spc="40" baseline="0" dirty="0">
                <a:latin typeface="Times New Roman" pitchFamily="18" charset="0"/>
                <a:ea typeface="+mj-ea"/>
                <a:cs typeface="Times New Roman" pitchFamily="18" charset="0"/>
              </a:rPr>
              <a:t>Наличие 1</a:t>
            </a:r>
            <a:r>
              <a:rPr lang="ru-RU" sz="1200" b="1" kern="0" spc="40" dirty="0">
                <a:latin typeface="Times New Roman" pitchFamily="18" charset="0"/>
                <a:ea typeface="+mj-ea"/>
                <a:cs typeface="Times New Roman" pitchFamily="18" charset="0"/>
              </a:rPr>
              <a:t> убойного цеха</a:t>
            </a:r>
            <a:endParaRPr kumimoji="0" lang="ru-RU" sz="1200" b="1" u="none" strike="noStrike" kern="0" cap="none" spc="4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7" name="Picture 3" descr="D:\!!! БАЖЕНОВА СВ\РАБОТА С РАЙОНАМИ\Инвестиционные паспорта районов\Горьковский (надо посмотреть)\картинки\oJfsAYYQsvHKZLKeGTOuxRjsF3PfxIy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3" r="30978" b="9847"/>
          <a:stretch/>
        </p:blipFill>
        <p:spPr bwMode="auto">
          <a:xfrm>
            <a:off x="3581400" y="3810000"/>
            <a:ext cx="1919059" cy="14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ject 2"/>
          <p:cNvSpPr txBox="1">
            <a:spLocks/>
          </p:cNvSpPr>
          <p:nvPr/>
        </p:nvSpPr>
        <p:spPr>
          <a:xfrm>
            <a:off x="3581400" y="5257800"/>
            <a:ext cx="204231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0" spc="40" baseline="0" dirty="0">
                <a:latin typeface="Times New Roman" pitchFamily="18" charset="0"/>
                <a:ea typeface="+mj-ea"/>
                <a:cs typeface="Times New Roman" pitchFamily="18" charset="0"/>
              </a:rPr>
              <a:t>Наличие 11</a:t>
            </a:r>
            <a:r>
              <a:rPr lang="ru-RU" sz="1200" b="1" kern="0" spc="40" dirty="0">
                <a:latin typeface="Times New Roman" pitchFamily="18" charset="0"/>
                <a:ea typeface="+mj-ea"/>
                <a:cs typeface="Times New Roman" pitchFamily="18" charset="0"/>
              </a:rPr>
              <a:t> зернотоков (зернохранилищ)</a:t>
            </a:r>
            <a:endParaRPr kumimoji="0" lang="ru-RU" sz="1200" b="1" u="none" strike="noStrike" kern="0" cap="none" spc="4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8" name="Picture 4" descr="D:\!!! БАЖЕНОВА СВ\РАБОТА С РАЙОНАМИ\Инвестиционные паспорта районов\Горьковский (надо посмотреть)\картинки\1813934_2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6" b="13297"/>
          <a:stretch/>
        </p:blipFill>
        <p:spPr bwMode="auto">
          <a:xfrm>
            <a:off x="6400800" y="3810000"/>
            <a:ext cx="2058690" cy="14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bject 2"/>
          <p:cNvSpPr txBox="1">
            <a:spLocks/>
          </p:cNvSpPr>
          <p:nvPr/>
        </p:nvSpPr>
        <p:spPr>
          <a:xfrm>
            <a:off x="6400800" y="5257800"/>
            <a:ext cx="204231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0" spc="40" baseline="0">
                <a:latin typeface="Times New Roman" pitchFamily="18" charset="0"/>
                <a:ea typeface="+mj-ea"/>
                <a:cs typeface="Times New Roman" pitchFamily="18" charset="0"/>
              </a:rPr>
              <a:t>Наличие 7</a:t>
            </a:r>
            <a:r>
              <a:rPr lang="ru-RU" sz="1200" b="1" kern="0" spc="4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1200" b="1" kern="0" spc="40" dirty="0">
                <a:latin typeface="Times New Roman" pitchFamily="18" charset="0"/>
                <a:ea typeface="+mj-ea"/>
                <a:cs typeface="Times New Roman" pitchFamily="18" charset="0"/>
              </a:rPr>
              <a:t>молокоприемных пунктов</a:t>
            </a:r>
            <a:endParaRPr kumimoji="0" lang="ru-RU" sz="1200" b="1" u="none" strike="noStrike" kern="0" cap="none" spc="4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AF8BB2-8048-448B-B5A4-BD3249D2AF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228" y="1718846"/>
            <a:ext cx="2056372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34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800" y="762000"/>
            <a:ext cx="7961303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Ключевые отрасли района</a:t>
            </a:r>
            <a:endParaRPr sz="25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04800" y="1066800"/>
            <a:ext cx="8610600" cy="55626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7500176"/>
              <a:satOff val="-11253"/>
              <a:lumOff val="-1830"/>
              <a:alphaOff val="0"/>
            </a:schemeClr>
          </a:fillRef>
          <a:effectRef idx="1">
            <a:schemeClr val="accent3">
              <a:hueOff val="7500176"/>
              <a:satOff val="-11253"/>
              <a:lumOff val="-183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Скругленный прямоугольник 4"/>
          <p:cNvSpPr/>
          <p:nvPr/>
        </p:nvSpPr>
        <p:spPr>
          <a:xfrm>
            <a:off x="2307037" y="1066800"/>
            <a:ext cx="4495800" cy="381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Туристическая отрасль</a:t>
            </a:r>
          </a:p>
        </p:txBody>
      </p:sp>
      <p:sp>
        <p:nvSpPr>
          <p:cNvPr id="13" name="object 2"/>
          <p:cNvSpPr txBox="1">
            <a:spLocks/>
          </p:cNvSpPr>
          <p:nvPr/>
        </p:nvSpPr>
        <p:spPr>
          <a:xfrm>
            <a:off x="3400177" y="5257799"/>
            <a:ext cx="2483631" cy="13465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1" kern="0" spc="40" noProof="0" dirty="0">
                <a:latin typeface="Times New Roman" pitchFamily="18" charset="0"/>
                <a:ea typeface="+mj-ea"/>
                <a:cs typeface="Times New Roman" pitchFamily="18" charset="0"/>
              </a:rPr>
              <a:t>гостевой хутор «Белая Вежа»</a:t>
            </a:r>
          </a:p>
          <a:p>
            <a:pPr marL="12700">
              <a:spcBef>
                <a:spcPts val="100"/>
              </a:spcBef>
              <a:defRPr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Одна из главных достопримечательностей этих мест – святой источник, названный в честь Пантелеймона – целителя. 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Номерной фонд – 46 чел.</a:t>
            </a:r>
            <a:endParaRPr lang="ru-RU" sz="1200" b="1" kern="0" dirty="0">
              <a:latin typeface="Times New Roman" pitchFamily="18" charset="0"/>
              <a:cs typeface="Times New Roman" pitchFamily="18" charset="0"/>
            </a:endParaRPr>
          </a:p>
          <a:p>
            <a:pPr marL="12700" lvl="0">
              <a:spcBef>
                <a:spcPts val="100"/>
              </a:spcBef>
              <a:defRPr/>
            </a:pPr>
            <a:endParaRPr kumimoji="0" lang="ru-RU" sz="12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1" name="object 2"/>
          <p:cNvSpPr txBox="1">
            <a:spLocks/>
          </p:cNvSpPr>
          <p:nvPr/>
        </p:nvSpPr>
        <p:spPr>
          <a:xfrm>
            <a:off x="619124" y="3075096"/>
            <a:ext cx="2133599" cy="20236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lvl="0" indent="12700"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памятник геоморфологии </a:t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«Берег Драверта» </a:t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 в районе с. Лежанка)</a:t>
            </a:r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В небольшой комплекс входят: обнажение пород, провал и георазрез. Найдена стоянка древнего человека, а также следы мамонтов и нескольких видов реликтовых растений.</a:t>
            </a:r>
          </a:p>
          <a:p>
            <a:pPr indent="12700">
              <a:spcBef>
                <a:spcPts val="100"/>
              </a:spcBef>
              <a:buFont typeface="Arial" pitchFamily="34" charset="0"/>
              <a:buChar char="•"/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памятник геоморфологии </a:t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«Провал» и «Чертов палец» </a:t>
            </a:r>
            <a:br>
              <a:rPr lang="ru-RU" sz="1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(в районе с. Серебряное)</a:t>
            </a:r>
            <a:endParaRPr lang="ru-RU" sz="800" kern="0" dirty="0">
              <a:latin typeface="Times New Roman" pitchFamily="18" charset="0"/>
              <a:cs typeface="Times New Roman" pitchFamily="18" charset="0"/>
            </a:endParaRPr>
          </a:p>
          <a:p>
            <a:pPr marL="12700" lvl="0">
              <a:spcBef>
                <a:spcPts val="100"/>
              </a:spcBef>
              <a:defRPr/>
            </a:pPr>
            <a:endParaRPr kumimoji="0" lang="ru-RU" sz="1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Скругленный прямоугольник 4"/>
          <p:cNvSpPr/>
          <p:nvPr/>
        </p:nvSpPr>
        <p:spPr>
          <a:xfrm>
            <a:off x="2390774" y="1371600"/>
            <a:ext cx="4495800" cy="381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Пятерка природных памятников и туристическая инфраструктура</a:t>
            </a:r>
          </a:p>
        </p:txBody>
      </p:sp>
      <p:sp>
        <p:nvSpPr>
          <p:cNvPr id="29" name="object 2"/>
          <p:cNvSpPr txBox="1">
            <a:spLocks/>
          </p:cNvSpPr>
          <p:nvPr/>
        </p:nvSpPr>
        <p:spPr>
          <a:xfrm>
            <a:off x="3445408" y="3183465"/>
            <a:ext cx="24384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>
              <a:spcBef>
                <a:spcPts val="100"/>
              </a:spcBef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2 ботанических памятника - урочище «Саратовское» и «Исаковское», где сохранились реликтовые сосновые леса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1" name="object 2"/>
          <p:cNvSpPr txBox="1">
            <a:spLocks/>
          </p:cNvSpPr>
          <p:nvPr/>
        </p:nvSpPr>
        <p:spPr>
          <a:xfrm>
            <a:off x="6471443" y="3183464"/>
            <a:ext cx="213359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>
              <a:spcBef>
                <a:spcPts val="100"/>
              </a:spcBef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В районе с. Серебряное расположены 2 минеральных источника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8" name="Picture 4" descr="D:\!!! БАЖЕНОВА СВ\РАБОТА С РАЙОНАМИ\Инвестиционные паспорта районов\Горьковский (надо посмотреть)\unnam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444" y="1828798"/>
            <a:ext cx="1831577" cy="111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!!! БАЖЕНОВА СВ\РАБОТА С РАЙОНАМИ\Инвестиционные паспорта районов\Горьковский (надо посмотреть)\cap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408" y="1828800"/>
            <a:ext cx="2055552" cy="115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!!! БАЖЕНОВА СВ\РАБОТА С РАЙОНАМИ\Инвестиционные паспорта районов\Горьковский (надо посмотреть)\6689fd8f293dc79aefa7f8ce33424e8f_1024_7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4" y="1828800"/>
            <a:ext cx="1771650" cy="111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bject 2"/>
          <p:cNvSpPr txBox="1">
            <a:spLocks/>
          </p:cNvSpPr>
          <p:nvPr/>
        </p:nvSpPr>
        <p:spPr>
          <a:xfrm>
            <a:off x="6452393" y="5111858"/>
            <a:ext cx="2133599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>
              <a:spcBef>
                <a:spcPts val="100"/>
              </a:spcBef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База отдыха «Альпийская деревня» - место для отдыха и тренировок спортсменов</a:t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(освещенная лыжная трасса – одна из лучших в Омской области). 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Номерной фонд – 350 чел.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3" name="Picture 2" descr="C:\Users\Стецун Ольга\Desktop\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2394" y="4076350"/>
            <a:ext cx="1850628" cy="1022376"/>
          </a:xfrm>
          <a:prstGeom prst="rect">
            <a:avLst/>
          </a:prstGeom>
        </p:spPr>
      </p:pic>
      <p:pic>
        <p:nvPicPr>
          <p:cNvPr id="1032" name="Picture 8" descr="D:\!!! БАЖЕНОВА СВ\РАБОТА С РАЙОНАМИ\Инвестиционные паспорта районов\Горьковский (надо посмотреть)\19d55aa4609bc26c116459956e0cac44_2992x1999.653333333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" t="11674" r="1232" b="14305"/>
          <a:stretch/>
        </p:blipFill>
        <p:spPr bwMode="auto">
          <a:xfrm>
            <a:off x="3445408" y="4076351"/>
            <a:ext cx="2055552" cy="102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533400"/>
            <a:ext cx="5327650" cy="394970"/>
          </a:xfrm>
          <a:custGeom>
            <a:avLst/>
            <a:gdLst/>
            <a:ahLst/>
            <a:cxnLst/>
            <a:rect l="l" t="t" r="r" b="b"/>
            <a:pathLst>
              <a:path w="3443604" h="394969">
                <a:moveTo>
                  <a:pt x="0" y="394817"/>
                </a:moveTo>
                <a:lnTo>
                  <a:pt x="3443300" y="394817"/>
                </a:lnTo>
                <a:lnTo>
                  <a:pt x="3443300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0" y="66046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0" y="6350"/>
                </a:moveTo>
                <a:lnTo>
                  <a:pt x="6350" y="6350"/>
                </a:lnTo>
                <a:lnTo>
                  <a:pt x="6350" y="0"/>
                </a:lnTo>
                <a:lnTo>
                  <a:pt x="0" y="0"/>
                </a:lnTo>
                <a:lnTo>
                  <a:pt x="0" y="6350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6350" y="66046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350" y="0"/>
                </a:moveTo>
                <a:lnTo>
                  <a:pt x="0" y="0"/>
                </a:lnTo>
                <a:lnTo>
                  <a:pt x="0" y="6350"/>
                </a:lnTo>
                <a:lnTo>
                  <a:pt x="6350" y="6350"/>
                </a:lnTo>
                <a:lnTo>
                  <a:pt x="6350" y="0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7467600" y="2362200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29">
                <a:moveTo>
                  <a:pt x="666102" y="0"/>
                </a:moveTo>
                <a:lnTo>
                  <a:pt x="618531" y="1672"/>
                </a:lnTo>
                <a:lnTo>
                  <a:pt x="571863" y="6614"/>
                </a:lnTo>
                <a:lnTo>
                  <a:pt x="526211" y="14714"/>
                </a:lnTo>
                <a:lnTo>
                  <a:pt x="481687" y="25858"/>
                </a:lnTo>
                <a:lnTo>
                  <a:pt x="438404" y="39934"/>
                </a:lnTo>
                <a:lnTo>
                  <a:pt x="396474" y="56828"/>
                </a:lnTo>
                <a:lnTo>
                  <a:pt x="356011" y="76429"/>
                </a:lnTo>
                <a:lnTo>
                  <a:pt x="317127" y="98624"/>
                </a:lnTo>
                <a:lnTo>
                  <a:pt x="279935" y="123299"/>
                </a:lnTo>
                <a:lnTo>
                  <a:pt x="244547" y="150342"/>
                </a:lnTo>
                <a:lnTo>
                  <a:pt x="211076" y="179640"/>
                </a:lnTo>
                <a:lnTo>
                  <a:pt x="179636" y="211081"/>
                </a:lnTo>
                <a:lnTo>
                  <a:pt x="150338" y="244552"/>
                </a:lnTo>
                <a:lnTo>
                  <a:pt x="123295" y="279940"/>
                </a:lnTo>
                <a:lnTo>
                  <a:pt x="98621" y="317133"/>
                </a:lnTo>
                <a:lnTo>
                  <a:pt x="76427" y="356017"/>
                </a:lnTo>
                <a:lnTo>
                  <a:pt x="56826" y="396480"/>
                </a:lnTo>
                <a:lnTo>
                  <a:pt x="39932" y="438409"/>
                </a:lnTo>
                <a:lnTo>
                  <a:pt x="25857" y="481691"/>
                </a:lnTo>
                <a:lnTo>
                  <a:pt x="14713" y="526215"/>
                </a:lnTo>
                <a:lnTo>
                  <a:pt x="6614" y="571866"/>
                </a:lnTo>
                <a:lnTo>
                  <a:pt x="1672" y="618533"/>
                </a:lnTo>
                <a:lnTo>
                  <a:pt x="0" y="666102"/>
                </a:lnTo>
                <a:lnTo>
                  <a:pt x="1672" y="713672"/>
                </a:lnTo>
                <a:lnTo>
                  <a:pt x="6614" y="760340"/>
                </a:lnTo>
                <a:lnTo>
                  <a:pt x="14713" y="805993"/>
                </a:lnTo>
                <a:lnTo>
                  <a:pt x="25857" y="850517"/>
                </a:lnTo>
                <a:lnTo>
                  <a:pt x="39932" y="893800"/>
                </a:lnTo>
                <a:lnTo>
                  <a:pt x="56826" y="935729"/>
                </a:lnTo>
                <a:lnTo>
                  <a:pt x="76427" y="976192"/>
                </a:lnTo>
                <a:lnTo>
                  <a:pt x="98621" y="1015077"/>
                </a:lnTo>
                <a:lnTo>
                  <a:pt x="123295" y="1052269"/>
                </a:lnTo>
                <a:lnTo>
                  <a:pt x="150338" y="1087657"/>
                </a:lnTo>
                <a:lnTo>
                  <a:pt x="179636" y="1121127"/>
                </a:lnTo>
                <a:lnTo>
                  <a:pt x="211076" y="1152568"/>
                </a:lnTo>
                <a:lnTo>
                  <a:pt x="244547" y="1181866"/>
                </a:lnTo>
                <a:lnTo>
                  <a:pt x="279935" y="1208908"/>
                </a:lnTo>
                <a:lnTo>
                  <a:pt x="317127" y="1233583"/>
                </a:lnTo>
                <a:lnTo>
                  <a:pt x="356011" y="1255777"/>
                </a:lnTo>
                <a:lnTo>
                  <a:pt x="396474" y="1275377"/>
                </a:lnTo>
                <a:lnTo>
                  <a:pt x="438404" y="1292271"/>
                </a:lnTo>
                <a:lnTo>
                  <a:pt x="481687" y="1306347"/>
                </a:lnTo>
                <a:lnTo>
                  <a:pt x="526211" y="1317490"/>
                </a:lnTo>
                <a:lnTo>
                  <a:pt x="571863" y="1325589"/>
                </a:lnTo>
                <a:lnTo>
                  <a:pt x="618531" y="1330532"/>
                </a:lnTo>
                <a:lnTo>
                  <a:pt x="666102" y="1332204"/>
                </a:lnTo>
                <a:lnTo>
                  <a:pt x="713672" y="1330532"/>
                </a:lnTo>
                <a:lnTo>
                  <a:pt x="760340" y="1325589"/>
                </a:lnTo>
                <a:lnTo>
                  <a:pt x="805993" y="1317490"/>
                </a:lnTo>
                <a:lnTo>
                  <a:pt x="850517" y="1306347"/>
                </a:lnTo>
                <a:lnTo>
                  <a:pt x="893800" y="1292271"/>
                </a:lnTo>
                <a:lnTo>
                  <a:pt x="935729" y="1275377"/>
                </a:lnTo>
                <a:lnTo>
                  <a:pt x="976192" y="1255777"/>
                </a:lnTo>
                <a:lnTo>
                  <a:pt x="1015077" y="1233583"/>
                </a:lnTo>
                <a:lnTo>
                  <a:pt x="1052269" y="1208908"/>
                </a:lnTo>
                <a:lnTo>
                  <a:pt x="1087657" y="1181866"/>
                </a:lnTo>
                <a:lnTo>
                  <a:pt x="1121127" y="1152568"/>
                </a:lnTo>
                <a:lnTo>
                  <a:pt x="1152568" y="1121127"/>
                </a:lnTo>
                <a:lnTo>
                  <a:pt x="1181866" y="1087657"/>
                </a:lnTo>
                <a:lnTo>
                  <a:pt x="1208908" y="1052269"/>
                </a:lnTo>
                <a:lnTo>
                  <a:pt x="1233583" y="1015077"/>
                </a:lnTo>
                <a:lnTo>
                  <a:pt x="1255777" y="976192"/>
                </a:lnTo>
                <a:lnTo>
                  <a:pt x="1275377" y="935729"/>
                </a:lnTo>
                <a:lnTo>
                  <a:pt x="1292271" y="893800"/>
                </a:lnTo>
                <a:lnTo>
                  <a:pt x="1306347" y="850517"/>
                </a:lnTo>
                <a:lnTo>
                  <a:pt x="1317490" y="805993"/>
                </a:lnTo>
                <a:lnTo>
                  <a:pt x="1325589" y="760340"/>
                </a:lnTo>
                <a:lnTo>
                  <a:pt x="1330532" y="713672"/>
                </a:lnTo>
                <a:lnTo>
                  <a:pt x="1332204" y="666102"/>
                </a:lnTo>
                <a:lnTo>
                  <a:pt x="1330532" y="618533"/>
                </a:lnTo>
                <a:lnTo>
                  <a:pt x="1325589" y="571866"/>
                </a:lnTo>
                <a:lnTo>
                  <a:pt x="1317490" y="526215"/>
                </a:lnTo>
                <a:lnTo>
                  <a:pt x="1306347" y="481691"/>
                </a:lnTo>
                <a:lnTo>
                  <a:pt x="1292271" y="438409"/>
                </a:lnTo>
                <a:lnTo>
                  <a:pt x="1275377" y="396480"/>
                </a:lnTo>
                <a:lnTo>
                  <a:pt x="1255777" y="356017"/>
                </a:lnTo>
                <a:lnTo>
                  <a:pt x="1233583" y="317133"/>
                </a:lnTo>
                <a:lnTo>
                  <a:pt x="1208908" y="279940"/>
                </a:lnTo>
                <a:lnTo>
                  <a:pt x="1181866" y="244552"/>
                </a:lnTo>
                <a:lnTo>
                  <a:pt x="1152568" y="211081"/>
                </a:lnTo>
                <a:lnTo>
                  <a:pt x="1121127" y="179640"/>
                </a:lnTo>
                <a:lnTo>
                  <a:pt x="1087657" y="150342"/>
                </a:lnTo>
                <a:lnTo>
                  <a:pt x="1052269" y="123299"/>
                </a:lnTo>
                <a:lnTo>
                  <a:pt x="1015077" y="98624"/>
                </a:lnTo>
                <a:lnTo>
                  <a:pt x="976192" y="76429"/>
                </a:lnTo>
                <a:lnTo>
                  <a:pt x="935729" y="56828"/>
                </a:lnTo>
                <a:lnTo>
                  <a:pt x="893800" y="39934"/>
                </a:lnTo>
                <a:lnTo>
                  <a:pt x="850517" y="25858"/>
                </a:lnTo>
                <a:lnTo>
                  <a:pt x="805993" y="14714"/>
                </a:lnTo>
                <a:lnTo>
                  <a:pt x="760340" y="6614"/>
                </a:lnTo>
                <a:lnTo>
                  <a:pt x="713672" y="1672"/>
                </a:lnTo>
                <a:lnTo>
                  <a:pt x="666102" y="0"/>
                </a:ln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7391400" y="457200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666102" y="0"/>
                </a:moveTo>
                <a:lnTo>
                  <a:pt x="618531" y="1672"/>
                </a:lnTo>
                <a:lnTo>
                  <a:pt x="571863" y="6614"/>
                </a:lnTo>
                <a:lnTo>
                  <a:pt x="526211" y="14714"/>
                </a:lnTo>
                <a:lnTo>
                  <a:pt x="481687" y="25858"/>
                </a:lnTo>
                <a:lnTo>
                  <a:pt x="438404" y="39934"/>
                </a:lnTo>
                <a:lnTo>
                  <a:pt x="396474" y="56828"/>
                </a:lnTo>
                <a:lnTo>
                  <a:pt x="356011" y="76429"/>
                </a:lnTo>
                <a:lnTo>
                  <a:pt x="317127" y="98624"/>
                </a:lnTo>
                <a:lnTo>
                  <a:pt x="279935" y="123299"/>
                </a:lnTo>
                <a:lnTo>
                  <a:pt x="244547" y="150342"/>
                </a:lnTo>
                <a:lnTo>
                  <a:pt x="211076" y="179640"/>
                </a:lnTo>
                <a:lnTo>
                  <a:pt x="179636" y="211081"/>
                </a:lnTo>
                <a:lnTo>
                  <a:pt x="150338" y="244552"/>
                </a:lnTo>
                <a:lnTo>
                  <a:pt x="123295" y="279940"/>
                </a:lnTo>
                <a:lnTo>
                  <a:pt x="98621" y="317133"/>
                </a:lnTo>
                <a:lnTo>
                  <a:pt x="76427" y="356017"/>
                </a:lnTo>
                <a:lnTo>
                  <a:pt x="56826" y="396480"/>
                </a:lnTo>
                <a:lnTo>
                  <a:pt x="39932" y="438409"/>
                </a:lnTo>
                <a:lnTo>
                  <a:pt x="25857" y="481691"/>
                </a:lnTo>
                <a:lnTo>
                  <a:pt x="14713" y="526215"/>
                </a:lnTo>
                <a:lnTo>
                  <a:pt x="6614" y="571866"/>
                </a:lnTo>
                <a:lnTo>
                  <a:pt x="1672" y="618533"/>
                </a:lnTo>
                <a:lnTo>
                  <a:pt x="0" y="666102"/>
                </a:lnTo>
                <a:lnTo>
                  <a:pt x="1672" y="713672"/>
                </a:lnTo>
                <a:lnTo>
                  <a:pt x="6614" y="760340"/>
                </a:lnTo>
                <a:lnTo>
                  <a:pt x="14713" y="805993"/>
                </a:lnTo>
                <a:lnTo>
                  <a:pt x="25857" y="850517"/>
                </a:lnTo>
                <a:lnTo>
                  <a:pt x="39932" y="893800"/>
                </a:lnTo>
                <a:lnTo>
                  <a:pt x="56826" y="935729"/>
                </a:lnTo>
                <a:lnTo>
                  <a:pt x="76427" y="976192"/>
                </a:lnTo>
                <a:lnTo>
                  <a:pt x="98621" y="1015077"/>
                </a:lnTo>
                <a:lnTo>
                  <a:pt x="123295" y="1052269"/>
                </a:lnTo>
                <a:lnTo>
                  <a:pt x="150338" y="1087657"/>
                </a:lnTo>
                <a:lnTo>
                  <a:pt x="179636" y="1121127"/>
                </a:lnTo>
                <a:lnTo>
                  <a:pt x="211076" y="1152568"/>
                </a:lnTo>
                <a:lnTo>
                  <a:pt x="244547" y="1181866"/>
                </a:lnTo>
                <a:lnTo>
                  <a:pt x="279935" y="1208908"/>
                </a:lnTo>
                <a:lnTo>
                  <a:pt x="317127" y="1233583"/>
                </a:lnTo>
                <a:lnTo>
                  <a:pt x="356011" y="1255777"/>
                </a:lnTo>
                <a:lnTo>
                  <a:pt x="396474" y="1275377"/>
                </a:lnTo>
                <a:lnTo>
                  <a:pt x="438404" y="1292271"/>
                </a:lnTo>
                <a:lnTo>
                  <a:pt x="481687" y="1306347"/>
                </a:lnTo>
                <a:lnTo>
                  <a:pt x="526211" y="1317490"/>
                </a:lnTo>
                <a:lnTo>
                  <a:pt x="571863" y="1325589"/>
                </a:lnTo>
                <a:lnTo>
                  <a:pt x="618531" y="1330532"/>
                </a:lnTo>
                <a:lnTo>
                  <a:pt x="666102" y="1332204"/>
                </a:lnTo>
                <a:lnTo>
                  <a:pt x="713672" y="1330532"/>
                </a:lnTo>
                <a:lnTo>
                  <a:pt x="760340" y="1325589"/>
                </a:lnTo>
                <a:lnTo>
                  <a:pt x="805993" y="1317490"/>
                </a:lnTo>
                <a:lnTo>
                  <a:pt x="850517" y="1306347"/>
                </a:lnTo>
                <a:lnTo>
                  <a:pt x="893800" y="1292271"/>
                </a:lnTo>
                <a:lnTo>
                  <a:pt x="935729" y="1275377"/>
                </a:lnTo>
                <a:lnTo>
                  <a:pt x="976192" y="1255777"/>
                </a:lnTo>
                <a:lnTo>
                  <a:pt x="1015077" y="1233583"/>
                </a:lnTo>
                <a:lnTo>
                  <a:pt x="1052269" y="1208908"/>
                </a:lnTo>
                <a:lnTo>
                  <a:pt x="1087657" y="1181866"/>
                </a:lnTo>
                <a:lnTo>
                  <a:pt x="1121127" y="1152568"/>
                </a:lnTo>
                <a:lnTo>
                  <a:pt x="1152568" y="1121127"/>
                </a:lnTo>
                <a:lnTo>
                  <a:pt x="1181866" y="1087657"/>
                </a:lnTo>
                <a:lnTo>
                  <a:pt x="1208908" y="1052269"/>
                </a:lnTo>
                <a:lnTo>
                  <a:pt x="1233583" y="1015077"/>
                </a:lnTo>
                <a:lnTo>
                  <a:pt x="1255777" y="976192"/>
                </a:lnTo>
                <a:lnTo>
                  <a:pt x="1275377" y="935729"/>
                </a:lnTo>
                <a:lnTo>
                  <a:pt x="1292271" y="893800"/>
                </a:lnTo>
                <a:lnTo>
                  <a:pt x="1306347" y="850517"/>
                </a:lnTo>
                <a:lnTo>
                  <a:pt x="1317490" y="805993"/>
                </a:lnTo>
                <a:lnTo>
                  <a:pt x="1325589" y="760340"/>
                </a:lnTo>
                <a:lnTo>
                  <a:pt x="1330532" y="713672"/>
                </a:lnTo>
                <a:lnTo>
                  <a:pt x="1332204" y="666102"/>
                </a:lnTo>
                <a:lnTo>
                  <a:pt x="1330532" y="618533"/>
                </a:lnTo>
                <a:lnTo>
                  <a:pt x="1325589" y="571866"/>
                </a:lnTo>
                <a:lnTo>
                  <a:pt x="1317490" y="526215"/>
                </a:lnTo>
                <a:lnTo>
                  <a:pt x="1306347" y="481691"/>
                </a:lnTo>
                <a:lnTo>
                  <a:pt x="1292271" y="438409"/>
                </a:lnTo>
                <a:lnTo>
                  <a:pt x="1275377" y="396480"/>
                </a:lnTo>
                <a:lnTo>
                  <a:pt x="1255777" y="356017"/>
                </a:lnTo>
                <a:lnTo>
                  <a:pt x="1233583" y="317133"/>
                </a:lnTo>
                <a:lnTo>
                  <a:pt x="1208908" y="279940"/>
                </a:lnTo>
                <a:lnTo>
                  <a:pt x="1181866" y="244552"/>
                </a:lnTo>
                <a:lnTo>
                  <a:pt x="1152568" y="211081"/>
                </a:lnTo>
                <a:lnTo>
                  <a:pt x="1121127" y="179640"/>
                </a:lnTo>
                <a:lnTo>
                  <a:pt x="1087657" y="150342"/>
                </a:lnTo>
                <a:lnTo>
                  <a:pt x="1052269" y="123299"/>
                </a:lnTo>
                <a:lnTo>
                  <a:pt x="1015077" y="98624"/>
                </a:lnTo>
                <a:lnTo>
                  <a:pt x="976192" y="76429"/>
                </a:lnTo>
                <a:lnTo>
                  <a:pt x="935729" y="56828"/>
                </a:lnTo>
                <a:lnTo>
                  <a:pt x="893800" y="39934"/>
                </a:lnTo>
                <a:lnTo>
                  <a:pt x="850517" y="25858"/>
                </a:lnTo>
                <a:lnTo>
                  <a:pt x="805993" y="14714"/>
                </a:lnTo>
                <a:lnTo>
                  <a:pt x="760340" y="6614"/>
                </a:lnTo>
                <a:lnTo>
                  <a:pt x="713672" y="1672"/>
                </a:lnTo>
                <a:lnTo>
                  <a:pt x="666102" y="0"/>
                </a:ln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 txBox="1"/>
          <p:nvPr/>
        </p:nvSpPr>
        <p:spPr>
          <a:xfrm>
            <a:off x="7239000" y="3810000"/>
            <a:ext cx="16764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12700"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spc="10" dirty="0">
                <a:latin typeface="Times New Roman" pitchFamily="18" charset="0"/>
                <a:cs typeface="Times New Roman" pitchFamily="18" charset="0"/>
              </a:rPr>
              <a:t>Площадь территории</a:t>
            </a:r>
            <a:endParaRPr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543800" y="2667000"/>
            <a:ext cx="1144399" cy="509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ru-RU" sz="3200" b="1" spc="450" dirty="0">
                <a:solidFill>
                  <a:srgbClr val="FFFFFF"/>
                </a:solidFill>
                <a:latin typeface="Arial"/>
                <a:cs typeface="Arial"/>
              </a:rPr>
              <a:t>2990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620000" y="3200400"/>
            <a:ext cx="9531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spc="5" dirty="0">
                <a:solidFill>
                  <a:srgbClr val="FFFFFF"/>
                </a:solidFill>
                <a:latin typeface="Arial"/>
                <a:cs typeface="Arial"/>
              </a:rPr>
              <a:t>кв. км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467600" y="762000"/>
            <a:ext cx="1144614" cy="417422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2600" b="1" spc="450">
                <a:solidFill>
                  <a:schemeClr val="bg1"/>
                </a:solidFill>
                <a:latin typeface="Arial"/>
                <a:cs typeface="Arial"/>
              </a:rPr>
              <a:t>18,36</a:t>
            </a:r>
            <a:endParaRPr sz="2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620000" y="1143000"/>
            <a:ext cx="9531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chemeClr val="bg1"/>
                </a:solidFill>
                <a:latin typeface="Arial"/>
                <a:cs typeface="Arial"/>
              </a:rPr>
              <a:t>тыс.</a:t>
            </a:r>
            <a:r>
              <a:rPr sz="1200" spc="-7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200" spc="15" dirty="0">
                <a:solidFill>
                  <a:schemeClr val="bg1"/>
                </a:solidFill>
                <a:latin typeface="Arial"/>
                <a:cs typeface="Arial"/>
              </a:rPr>
              <a:t>человек</a:t>
            </a:r>
            <a:endParaRPr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3400" y="533400"/>
            <a:ext cx="4732937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65" dirty="0">
                <a:solidFill>
                  <a:srgbClr val="FFFFFF"/>
                </a:solidFill>
                <a:latin typeface="Arial"/>
                <a:cs typeface="Arial"/>
              </a:rPr>
              <a:t>Общие</a:t>
            </a:r>
            <a:r>
              <a:rPr sz="25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0" b="1" spc="-50" dirty="0">
                <a:solidFill>
                  <a:srgbClr val="FFFFFF"/>
                </a:solidFill>
                <a:latin typeface="Arial"/>
                <a:cs typeface="Arial"/>
              </a:rPr>
              <a:t>сведения</a:t>
            </a:r>
            <a:r>
              <a:rPr lang="ru-RU" sz="2500" b="1" spc="-50" dirty="0">
                <a:solidFill>
                  <a:srgbClr val="FFFFFF"/>
                </a:solidFill>
                <a:latin typeface="Arial"/>
                <a:cs typeface="Arial"/>
              </a:rPr>
              <a:t> о районе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886200" y="990600"/>
            <a:ext cx="2308860" cy="274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1125" marR="5080" indent="-99060">
              <a:lnSpc>
                <a:spcPct val="100000"/>
              </a:lnSpc>
              <a:spcBef>
                <a:spcPts val="100"/>
              </a:spcBef>
            </a:pPr>
            <a:r>
              <a:rPr sz="1700" b="1" spc="25" dirty="0">
                <a:solidFill>
                  <a:srgbClr val="0066B3"/>
                </a:solidFill>
                <a:latin typeface="Arial"/>
                <a:cs typeface="Arial"/>
              </a:rPr>
              <a:t>Структура</a:t>
            </a:r>
            <a:r>
              <a:rPr sz="1700" b="1" spc="-55" dirty="0">
                <a:solidFill>
                  <a:srgbClr val="0066B3"/>
                </a:solidFill>
                <a:latin typeface="Arial"/>
                <a:cs typeface="Arial"/>
              </a:rPr>
              <a:t> </a:t>
            </a:r>
            <a:r>
              <a:rPr sz="1700" b="1" spc="10" dirty="0">
                <a:solidFill>
                  <a:srgbClr val="0066B3"/>
                </a:solidFill>
                <a:latin typeface="Arial"/>
                <a:cs typeface="Arial"/>
              </a:rPr>
              <a:t>земель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391400" y="1828800"/>
            <a:ext cx="14478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00000"/>
              </a:lnSpc>
            </a:pPr>
            <a:r>
              <a:rPr sz="1400" b="1" spc="10" dirty="0">
                <a:latin typeface="Times New Roman" pitchFamily="18" charset="0"/>
                <a:cs typeface="Times New Roman" pitchFamily="18" charset="0"/>
              </a:rPr>
              <a:t>Население</a:t>
            </a:r>
            <a:endParaRPr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object 22"/>
          <p:cNvSpPr txBox="1"/>
          <p:nvPr/>
        </p:nvSpPr>
        <p:spPr>
          <a:xfrm>
            <a:off x="5562600" y="6248400"/>
            <a:ext cx="15240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spc="25" dirty="0">
                <a:latin typeface="Times New Roman" pitchFamily="18" charset="0"/>
                <a:cs typeface="Times New Roman" pitchFamily="18" charset="0"/>
              </a:rPr>
              <a:t>Стоимость 1 га земли</a:t>
            </a:r>
            <a:endParaRPr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object 22"/>
          <p:cNvSpPr txBox="1"/>
          <p:nvPr/>
        </p:nvSpPr>
        <p:spPr>
          <a:xfrm>
            <a:off x="3352800" y="6135802"/>
            <a:ext cx="1981200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25" dirty="0">
                <a:latin typeface="Times New Roman" pitchFamily="18" charset="0"/>
                <a:cs typeface="Times New Roman" pitchFamily="18" charset="0"/>
              </a:rPr>
              <a:t>Средний срок получения </a:t>
            </a:r>
            <a:r>
              <a:rPr lang="ru-RU" sz="1400" b="1" spc="25" dirty="0">
                <a:latin typeface="Times New Roman" pitchFamily="18" charset="0"/>
                <a:cs typeface="Times New Roman" pitchFamily="18" charset="0"/>
              </a:rPr>
              <a:t>разрешения</a:t>
            </a:r>
            <a:r>
              <a:rPr lang="ru-RU" sz="1200" b="1" spc="25" dirty="0">
                <a:latin typeface="Times New Roman" pitchFamily="18" charset="0"/>
                <a:cs typeface="Times New Roman" pitchFamily="18" charset="0"/>
              </a:rPr>
              <a:t> на строительство</a:t>
            </a:r>
            <a:endParaRPr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object 22"/>
          <p:cNvSpPr txBox="1"/>
          <p:nvPr/>
        </p:nvSpPr>
        <p:spPr>
          <a:xfrm>
            <a:off x="152400" y="6096000"/>
            <a:ext cx="1371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25" dirty="0">
                <a:latin typeface="Times New Roman" pitchFamily="18" charset="0"/>
                <a:cs typeface="Times New Roman" pitchFamily="18" charset="0"/>
              </a:rPr>
              <a:t>Удаленность от границы города Омска</a:t>
            </a:r>
            <a:endParaRPr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object 22"/>
          <p:cNvSpPr txBox="1"/>
          <p:nvPr/>
        </p:nvSpPr>
        <p:spPr>
          <a:xfrm>
            <a:off x="7467600" y="5867400"/>
            <a:ext cx="14478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spc="25" dirty="0">
                <a:latin typeface="Times New Roman" pitchFamily="18" charset="0"/>
                <a:cs typeface="Times New Roman" pitchFamily="18" charset="0"/>
              </a:rPr>
              <a:t>Тариф на эл. энергию</a:t>
            </a:r>
            <a:endParaRPr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object 14"/>
          <p:cNvSpPr/>
          <p:nvPr/>
        </p:nvSpPr>
        <p:spPr>
          <a:xfrm>
            <a:off x="3657600" y="4724400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666102" y="0"/>
                </a:moveTo>
                <a:lnTo>
                  <a:pt x="618531" y="1672"/>
                </a:lnTo>
                <a:lnTo>
                  <a:pt x="571863" y="6614"/>
                </a:lnTo>
                <a:lnTo>
                  <a:pt x="526211" y="14714"/>
                </a:lnTo>
                <a:lnTo>
                  <a:pt x="481687" y="25858"/>
                </a:lnTo>
                <a:lnTo>
                  <a:pt x="438404" y="39934"/>
                </a:lnTo>
                <a:lnTo>
                  <a:pt x="396474" y="56828"/>
                </a:lnTo>
                <a:lnTo>
                  <a:pt x="356011" y="76429"/>
                </a:lnTo>
                <a:lnTo>
                  <a:pt x="317127" y="98624"/>
                </a:lnTo>
                <a:lnTo>
                  <a:pt x="279935" y="123299"/>
                </a:lnTo>
                <a:lnTo>
                  <a:pt x="244547" y="150342"/>
                </a:lnTo>
                <a:lnTo>
                  <a:pt x="211076" y="179640"/>
                </a:lnTo>
                <a:lnTo>
                  <a:pt x="179636" y="211081"/>
                </a:lnTo>
                <a:lnTo>
                  <a:pt x="150338" y="244552"/>
                </a:lnTo>
                <a:lnTo>
                  <a:pt x="123295" y="279940"/>
                </a:lnTo>
                <a:lnTo>
                  <a:pt x="98621" y="317133"/>
                </a:lnTo>
                <a:lnTo>
                  <a:pt x="76427" y="356017"/>
                </a:lnTo>
                <a:lnTo>
                  <a:pt x="56826" y="396480"/>
                </a:lnTo>
                <a:lnTo>
                  <a:pt x="39932" y="438409"/>
                </a:lnTo>
                <a:lnTo>
                  <a:pt x="25857" y="481691"/>
                </a:lnTo>
                <a:lnTo>
                  <a:pt x="14713" y="526215"/>
                </a:lnTo>
                <a:lnTo>
                  <a:pt x="6614" y="571866"/>
                </a:lnTo>
                <a:lnTo>
                  <a:pt x="1672" y="618533"/>
                </a:lnTo>
                <a:lnTo>
                  <a:pt x="0" y="666102"/>
                </a:lnTo>
                <a:lnTo>
                  <a:pt x="1672" y="713672"/>
                </a:lnTo>
                <a:lnTo>
                  <a:pt x="6614" y="760340"/>
                </a:lnTo>
                <a:lnTo>
                  <a:pt x="14713" y="805993"/>
                </a:lnTo>
                <a:lnTo>
                  <a:pt x="25857" y="850517"/>
                </a:lnTo>
                <a:lnTo>
                  <a:pt x="39932" y="893800"/>
                </a:lnTo>
                <a:lnTo>
                  <a:pt x="56826" y="935729"/>
                </a:lnTo>
                <a:lnTo>
                  <a:pt x="76427" y="976192"/>
                </a:lnTo>
                <a:lnTo>
                  <a:pt x="98621" y="1015077"/>
                </a:lnTo>
                <a:lnTo>
                  <a:pt x="123295" y="1052269"/>
                </a:lnTo>
                <a:lnTo>
                  <a:pt x="150338" y="1087657"/>
                </a:lnTo>
                <a:lnTo>
                  <a:pt x="179636" y="1121127"/>
                </a:lnTo>
                <a:lnTo>
                  <a:pt x="211076" y="1152568"/>
                </a:lnTo>
                <a:lnTo>
                  <a:pt x="244547" y="1181866"/>
                </a:lnTo>
                <a:lnTo>
                  <a:pt x="279935" y="1208908"/>
                </a:lnTo>
                <a:lnTo>
                  <a:pt x="317127" y="1233583"/>
                </a:lnTo>
                <a:lnTo>
                  <a:pt x="356011" y="1255777"/>
                </a:lnTo>
                <a:lnTo>
                  <a:pt x="396474" y="1275377"/>
                </a:lnTo>
                <a:lnTo>
                  <a:pt x="438404" y="1292271"/>
                </a:lnTo>
                <a:lnTo>
                  <a:pt x="481687" y="1306347"/>
                </a:lnTo>
                <a:lnTo>
                  <a:pt x="526211" y="1317490"/>
                </a:lnTo>
                <a:lnTo>
                  <a:pt x="571863" y="1325589"/>
                </a:lnTo>
                <a:lnTo>
                  <a:pt x="618531" y="1330532"/>
                </a:lnTo>
                <a:lnTo>
                  <a:pt x="666102" y="1332204"/>
                </a:lnTo>
                <a:lnTo>
                  <a:pt x="713672" y="1330532"/>
                </a:lnTo>
                <a:lnTo>
                  <a:pt x="760340" y="1325589"/>
                </a:lnTo>
                <a:lnTo>
                  <a:pt x="805993" y="1317490"/>
                </a:lnTo>
                <a:lnTo>
                  <a:pt x="850517" y="1306347"/>
                </a:lnTo>
                <a:lnTo>
                  <a:pt x="893800" y="1292271"/>
                </a:lnTo>
                <a:lnTo>
                  <a:pt x="935729" y="1275377"/>
                </a:lnTo>
                <a:lnTo>
                  <a:pt x="976192" y="1255777"/>
                </a:lnTo>
                <a:lnTo>
                  <a:pt x="1015077" y="1233583"/>
                </a:lnTo>
                <a:lnTo>
                  <a:pt x="1052269" y="1208908"/>
                </a:lnTo>
                <a:lnTo>
                  <a:pt x="1087657" y="1181866"/>
                </a:lnTo>
                <a:lnTo>
                  <a:pt x="1121127" y="1152568"/>
                </a:lnTo>
                <a:lnTo>
                  <a:pt x="1152568" y="1121127"/>
                </a:lnTo>
                <a:lnTo>
                  <a:pt x="1181866" y="1087657"/>
                </a:lnTo>
                <a:lnTo>
                  <a:pt x="1208908" y="1052269"/>
                </a:lnTo>
                <a:lnTo>
                  <a:pt x="1233583" y="1015077"/>
                </a:lnTo>
                <a:lnTo>
                  <a:pt x="1255777" y="976192"/>
                </a:lnTo>
                <a:lnTo>
                  <a:pt x="1275377" y="935729"/>
                </a:lnTo>
                <a:lnTo>
                  <a:pt x="1292271" y="893800"/>
                </a:lnTo>
                <a:lnTo>
                  <a:pt x="1306347" y="850517"/>
                </a:lnTo>
                <a:lnTo>
                  <a:pt x="1317490" y="805993"/>
                </a:lnTo>
                <a:lnTo>
                  <a:pt x="1325589" y="760340"/>
                </a:lnTo>
                <a:lnTo>
                  <a:pt x="1330532" y="713672"/>
                </a:lnTo>
                <a:lnTo>
                  <a:pt x="1332204" y="666102"/>
                </a:lnTo>
                <a:lnTo>
                  <a:pt x="1330532" y="618533"/>
                </a:lnTo>
                <a:lnTo>
                  <a:pt x="1325589" y="571866"/>
                </a:lnTo>
                <a:lnTo>
                  <a:pt x="1317490" y="526215"/>
                </a:lnTo>
                <a:lnTo>
                  <a:pt x="1306347" y="481691"/>
                </a:lnTo>
                <a:lnTo>
                  <a:pt x="1292271" y="438409"/>
                </a:lnTo>
                <a:lnTo>
                  <a:pt x="1275377" y="396480"/>
                </a:lnTo>
                <a:lnTo>
                  <a:pt x="1255777" y="356017"/>
                </a:lnTo>
                <a:lnTo>
                  <a:pt x="1233583" y="317133"/>
                </a:lnTo>
                <a:lnTo>
                  <a:pt x="1208908" y="279940"/>
                </a:lnTo>
                <a:lnTo>
                  <a:pt x="1181866" y="244552"/>
                </a:lnTo>
                <a:lnTo>
                  <a:pt x="1152568" y="211081"/>
                </a:lnTo>
                <a:lnTo>
                  <a:pt x="1121127" y="179640"/>
                </a:lnTo>
                <a:lnTo>
                  <a:pt x="1087657" y="150342"/>
                </a:lnTo>
                <a:lnTo>
                  <a:pt x="1052269" y="123299"/>
                </a:lnTo>
                <a:lnTo>
                  <a:pt x="1015077" y="98624"/>
                </a:lnTo>
                <a:lnTo>
                  <a:pt x="976192" y="76429"/>
                </a:lnTo>
                <a:lnTo>
                  <a:pt x="935729" y="56828"/>
                </a:lnTo>
                <a:lnTo>
                  <a:pt x="893800" y="39934"/>
                </a:lnTo>
                <a:lnTo>
                  <a:pt x="850517" y="25858"/>
                </a:lnTo>
                <a:lnTo>
                  <a:pt x="805993" y="14714"/>
                </a:lnTo>
                <a:lnTo>
                  <a:pt x="760340" y="6614"/>
                </a:lnTo>
                <a:lnTo>
                  <a:pt x="713672" y="1672"/>
                </a:lnTo>
                <a:lnTo>
                  <a:pt x="666102" y="0"/>
                </a:ln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algn="ctr"/>
            <a:endParaRPr lang="ru-RU" dirty="0"/>
          </a:p>
          <a:p>
            <a:pPr algn="ctr"/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дней</a:t>
            </a:r>
            <a:endParaRPr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object 14"/>
          <p:cNvSpPr/>
          <p:nvPr/>
        </p:nvSpPr>
        <p:spPr>
          <a:xfrm>
            <a:off x="7467600" y="4495800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666102" y="0"/>
                </a:moveTo>
                <a:lnTo>
                  <a:pt x="618531" y="1672"/>
                </a:lnTo>
                <a:lnTo>
                  <a:pt x="571863" y="6614"/>
                </a:lnTo>
                <a:lnTo>
                  <a:pt x="526211" y="14714"/>
                </a:lnTo>
                <a:lnTo>
                  <a:pt x="481687" y="25858"/>
                </a:lnTo>
                <a:lnTo>
                  <a:pt x="438404" y="39934"/>
                </a:lnTo>
                <a:lnTo>
                  <a:pt x="396474" y="56828"/>
                </a:lnTo>
                <a:lnTo>
                  <a:pt x="356011" y="76429"/>
                </a:lnTo>
                <a:lnTo>
                  <a:pt x="317127" y="98624"/>
                </a:lnTo>
                <a:lnTo>
                  <a:pt x="279935" y="123299"/>
                </a:lnTo>
                <a:lnTo>
                  <a:pt x="244547" y="150342"/>
                </a:lnTo>
                <a:lnTo>
                  <a:pt x="211076" y="179640"/>
                </a:lnTo>
                <a:lnTo>
                  <a:pt x="179636" y="211081"/>
                </a:lnTo>
                <a:lnTo>
                  <a:pt x="150338" y="244552"/>
                </a:lnTo>
                <a:lnTo>
                  <a:pt x="123295" y="279940"/>
                </a:lnTo>
                <a:lnTo>
                  <a:pt x="98621" y="317133"/>
                </a:lnTo>
                <a:lnTo>
                  <a:pt x="76427" y="356017"/>
                </a:lnTo>
                <a:lnTo>
                  <a:pt x="56826" y="396480"/>
                </a:lnTo>
                <a:lnTo>
                  <a:pt x="39932" y="438409"/>
                </a:lnTo>
                <a:lnTo>
                  <a:pt x="25857" y="481691"/>
                </a:lnTo>
                <a:lnTo>
                  <a:pt x="14713" y="526215"/>
                </a:lnTo>
                <a:lnTo>
                  <a:pt x="6614" y="571866"/>
                </a:lnTo>
                <a:lnTo>
                  <a:pt x="1672" y="618533"/>
                </a:lnTo>
                <a:lnTo>
                  <a:pt x="0" y="666102"/>
                </a:lnTo>
                <a:lnTo>
                  <a:pt x="1672" y="713672"/>
                </a:lnTo>
                <a:lnTo>
                  <a:pt x="6614" y="760340"/>
                </a:lnTo>
                <a:lnTo>
                  <a:pt x="14713" y="805993"/>
                </a:lnTo>
                <a:lnTo>
                  <a:pt x="25857" y="850517"/>
                </a:lnTo>
                <a:lnTo>
                  <a:pt x="39932" y="893800"/>
                </a:lnTo>
                <a:lnTo>
                  <a:pt x="56826" y="935729"/>
                </a:lnTo>
                <a:lnTo>
                  <a:pt x="76427" y="976192"/>
                </a:lnTo>
                <a:lnTo>
                  <a:pt x="98621" y="1015077"/>
                </a:lnTo>
                <a:lnTo>
                  <a:pt x="123295" y="1052269"/>
                </a:lnTo>
                <a:lnTo>
                  <a:pt x="150338" y="1087657"/>
                </a:lnTo>
                <a:lnTo>
                  <a:pt x="179636" y="1121127"/>
                </a:lnTo>
                <a:lnTo>
                  <a:pt x="211076" y="1152568"/>
                </a:lnTo>
                <a:lnTo>
                  <a:pt x="244547" y="1181866"/>
                </a:lnTo>
                <a:lnTo>
                  <a:pt x="279935" y="1208908"/>
                </a:lnTo>
                <a:lnTo>
                  <a:pt x="317127" y="1233583"/>
                </a:lnTo>
                <a:lnTo>
                  <a:pt x="356011" y="1255777"/>
                </a:lnTo>
                <a:lnTo>
                  <a:pt x="396474" y="1275377"/>
                </a:lnTo>
                <a:lnTo>
                  <a:pt x="438404" y="1292271"/>
                </a:lnTo>
                <a:lnTo>
                  <a:pt x="481687" y="1306347"/>
                </a:lnTo>
                <a:lnTo>
                  <a:pt x="526211" y="1317490"/>
                </a:lnTo>
                <a:lnTo>
                  <a:pt x="571863" y="1325589"/>
                </a:lnTo>
                <a:lnTo>
                  <a:pt x="618531" y="1330532"/>
                </a:lnTo>
                <a:lnTo>
                  <a:pt x="666102" y="1332204"/>
                </a:lnTo>
                <a:lnTo>
                  <a:pt x="713672" y="1330532"/>
                </a:lnTo>
                <a:lnTo>
                  <a:pt x="760340" y="1325589"/>
                </a:lnTo>
                <a:lnTo>
                  <a:pt x="805993" y="1317490"/>
                </a:lnTo>
                <a:lnTo>
                  <a:pt x="850517" y="1306347"/>
                </a:lnTo>
                <a:lnTo>
                  <a:pt x="893800" y="1292271"/>
                </a:lnTo>
                <a:lnTo>
                  <a:pt x="935729" y="1275377"/>
                </a:lnTo>
                <a:lnTo>
                  <a:pt x="976192" y="1255777"/>
                </a:lnTo>
                <a:lnTo>
                  <a:pt x="1015077" y="1233583"/>
                </a:lnTo>
                <a:lnTo>
                  <a:pt x="1052269" y="1208908"/>
                </a:lnTo>
                <a:lnTo>
                  <a:pt x="1087657" y="1181866"/>
                </a:lnTo>
                <a:lnTo>
                  <a:pt x="1121127" y="1152568"/>
                </a:lnTo>
                <a:lnTo>
                  <a:pt x="1152568" y="1121127"/>
                </a:lnTo>
                <a:lnTo>
                  <a:pt x="1181866" y="1087657"/>
                </a:lnTo>
                <a:lnTo>
                  <a:pt x="1208908" y="1052269"/>
                </a:lnTo>
                <a:lnTo>
                  <a:pt x="1233583" y="1015077"/>
                </a:lnTo>
                <a:lnTo>
                  <a:pt x="1255777" y="976192"/>
                </a:lnTo>
                <a:lnTo>
                  <a:pt x="1275377" y="935729"/>
                </a:lnTo>
                <a:lnTo>
                  <a:pt x="1292271" y="893800"/>
                </a:lnTo>
                <a:lnTo>
                  <a:pt x="1306347" y="850517"/>
                </a:lnTo>
                <a:lnTo>
                  <a:pt x="1317490" y="805993"/>
                </a:lnTo>
                <a:lnTo>
                  <a:pt x="1325589" y="760340"/>
                </a:lnTo>
                <a:lnTo>
                  <a:pt x="1330532" y="713672"/>
                </a:lnTo>
                <a:lnTo>
                  <a:pt x="1332204" y="666102"/>
                </a:lnTo>
                <a:lnTo>
                  <a:pt x="1330532" y="618533"/>
                </a:lnTo>
                <a:lnTo>
                  <a:pt x="1325589" y="571866"/>
                </a:lnTo>
                <a:lnTo>
                  <a:pt x="1317490" y="526215"/>
                </a:lnTo>
                <a:lnTo>
                  <a:pt x="1306347" y="481691"/>
                </a:lnTo>
                <a:lnTo>
                  <a:pt x="1292271" y="438409"/>
                </a:lnTo>
                <a:lnTo>
                  <a:pt x="1275377" y="396480"/>
                </a:lnTo>
                <a:lnTo>
                  <a:pt x="1255777" y="356017"/>
                </a:lnTo>
                <a:lnTo>
                  <a:pt x="1233583" y="317133"/>
                </a:lnTo>
                <a:lnTo>
                  <a:pt x="1208908" y="279940"/>
                </a:lnTo>
                <a:lnTo>
                  <a:pt x="1181866" y="244552"/>
                </a:lnTo>
                <a:lnTo>
                  <a:pt x="1152568" y="211081"/>
                </a:lnTo>
                <a:lnTo>
                  <a:pt x="1121127" y="179640"/>
                </a:lnTo>
                <a:lnTo>
                  <a:pt x="1087657" y="150342"/>
                </a:lnTo>
                <a:lnTo>
                  <a:pt x="1052269" y="123299"/>
                </a:lnTo>
                <a:lnTo>
                  <a:pt x="1015077" y="98624"/>
                </a:lnTo>
                <a:lnTo>
                  <a:pt x="976192" y="76429"/>
                </a:lnTo>
                <a:lnTo>
                  <a:pt x="935729" y="56828"/>
                </a:lnTo>
                <a:lnTo>
                  <a:pt x="893800" y="39934"/>
                </a:lnTo>
                <a:lnTo>
                  <a:pt x="850517" y="25858"/>
                </a:lnTo>
                <a:lnTo>
                  <a:pt x="805993" y="14714"/>
                </a:lnTo>
                <a:lnTo>
                  <a:pt x="760340" y="6614"/>
                </a:lnTo>
                <a:lnTo>
                  <a:pt x="713672" y="1672"/>
                </a:lnTo>
                <a:lnTo>
                  <a:pt x="666102" y="0"/>
                </a:ln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algn="ctr"/>
            <a:endParaRPr lang="ru-RU" dirty="0"/>
          </a:p>
          <a:p>
            <a:pPr algn="ctr"/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5,14 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Рублей / кВт*ч</a:t>
            </a:r>
            <a:endParaRPr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object 22"/>
          <p:cNvSpPr txBox="1"/>
          <p:nvPr/>
        </p:nvSpPr>
        <p:spPr>
          <a:xfrm>
            <a:off x="1560830" y="6096000"/>
            <a:ext cx="18288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25" dirty="0">
                <a:latin typeface="Times New Roman" pitchFamily="18" charset="0"/>
                <a:cs typeface="Times New Roman" pitchFamily="18" charset="0"/>
              </a:rPr>
              <a:t>Транспортная сеть (протяженность автомобильных дорог)</a:t>
            </a:r>
            <a:endParaRPr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90600"/>
            <a:ext cx="2895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8" name="Диаграмма 57"/>
          <p:cNvGraphicFramePr/>
          <p:nvPr/>
        </p:nvGraphicFramePr>
        <p:xfrm>
          <a:off x="3048000" y="1371600"/>
          <a:ext cx="43434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9" name="object 14"/>
          <p:cNvSpPr/>
          <p:nvPr/>
        </p:nvSpPr>
        <p:spPr>
          <a:xfrm>
            <a:off x="1828800" y="4724400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666102" y="0"/>
                </a:moveTo>
                <a:lnTo>
                  <a:pt x="618531" y="1672"/>
                </a:lnTo>
                <a:lnTo>
                  <a:pt x="571863" y="6614"/>
                </a:lnTo>
                <a:lnTo>
                  <a:pt x="526211" y="14714"/>
                </a:lnTo>
                <a:lnTo>
                  <a:pt x="481687" y="25858"/>
                </a:lnTo>
                <a:lnTo>
                  <a:pt x="438404" y="39934"/>
                </a:lnTo>
                <a:lnTo>
                  <a:pt x="396474" y="56828"/>
                </a:lnTo>
                <a:lnTo>
                  <a:pt x="356011" y="76429"/>
                </a:lnTo>
                <a:lnTo>
                  <a:pt x="317127" y="98624"/>
                </a:lnTo>
                <a:lnTo>
                  <a:pt x="279935" y="123299"/>
                </a:lnTo>
                <a:lnTo>
                  <a:pt x="244547" y="150342"/>
                </a:lnTo>
                <a:lnTo>
                  <a:pt x="211076" y="179640"/>
                </a:lnTo>
                <a:lnTo>
                  <a:pt x="179636" y="211081"/>
                </a:lnTo>
                <a:lnTo>
                  <a:pt x="150338" y="244552"/>
                </a:lnTo>
                <a:lnTo>
                  <a:pt x="123295" y="279940"/>
                </a:lnTo>
                <a:lnTo>
                  <a:pt x="98621" y="317133"/>
                </a:lnTo>
                <a:lnTo>
                  <a:pt x="76427" y="356017"/>
                </a:lnTo>
                <a:lnTo>
                  <a:pt x="56826" y="396480"/>
                </a:lnTo>
                <a:lnTo>
                  <a:pt x="39932" y="438409"/>
                </a:lnTo>
                <a:lnTo>
                  <a:pt x="25857" y="481691"/>
                </a:lnTo>
                <a:lnTo>
                  <a:pt x="14713" y="526215"/>
                </a:lnTo>
                <a:lnTo>
                  <a:pt x="6614" y="571866"/>
                </a:lnTo>
                <a:lnTo>
                  <a:pt x="1672" y="618533"/>
                </a:lnTo>
                <a:lnTo>
                  <a:pt x="0" y="666102"/>
                </a:lnTo>
                <a:lnTo>
                  <a:pt x="1672" y="713672"/>
                </a:lnTo>
                <a:lnTo>
                  <a:pt x="6614" y="760340"/>
                </a:lnTo>
                <a:lnTo>
                  <a:pt x="14713" y="805993"/>
                </a:lnTo>
                <a:lnTo>
                  <a:pt x="25857" y="850517"/>
                </a:lnTo>
                <a:lnTo>
                  <a:pt x="39932" y="893800"/>
                </a:lnTo>
                <a:lnTo>
                  <a:pt x="56826" y="935729"/>
                </a:lnTo>
                <a:lnTo>
                  <a:pt x="76427" y="976192"/>
                </a:lnTo>
                <a:lnTo>
                  <a:pt x="98621" y="1015077"/>
                </a:lnTo>
                <a:lnTo>
                  <a:pt x="123295" y="1052269"/>
                </a:lnTo>
                <a:lnTo>
                  <a:pt x="150338" y="1087657"/>
                </a:lnTo>
                <a:lnTo>
                  <a:pt x="179636" y="1121127"/>
                </a:lnTo>
                <a:lnTo>
                  <a:pt x="211076" y="1152568"/>
                </a:lnTo>
                <a:lnTo>
                  <a:pt x="244547" y="1181866"/>
                </a:lnTo>
                <a:lnTo>
                  <a:pt x="279935" y="1208908"/>
                </a:lnTo>
                <a:lnTo>
                  <a:pt x="317127" y="1233583"/>
                </a:lnTo>
                <a:lnTo>
                  <a:pt x="356011" y="1255777"/>
                </a:lnTo>
                <a:lnTo>
                  <a:pt x="396474" y="1275377"/>
                </a:lnTo>
                <a:lnTo>
                  <a:pt x="438404" y="1292271"/>
                </a:lnTo>
                <a:lnTo>
                  <a:pt x="481687" y="1306347"/>
                </a:lnTo>
                <a:lnTo>
                  <a:pt x="526211" y="1317490"/>
                </a:lnTo>
                <a:lnTo>
                  <a:pt x="571863" y="1325589"/>
                </a:lnTo>
                <a:lnTo>
                  <a:pt x="618531" y="1330532"/>
                </a:lnTo>
                <a:lnTo>
                  <a:pt x="666102" y="1332204"/>
                </a:lnTo>
                <a:lnTo>
                  <a:pt x="713672" y="1330532"/>
                </a:lnTo>
                <a:lnTo>
                  <a:pt x="760340" y="1325589"/>
                </a:lnTo>
                <a:lnTo>
                  <a:pt x="805993" y="1317490"/>
                </a:lnTo>
                <a:lnTo>
                  <a:pt x="850517" y="1306347"/>
                </a:lnTo>
                <a:lnTo>
                  <a:pt x="893800" y="1292271"/>
                </a:lnTo>
                <a:lnTo>
                  <a:pt x="935729" y="1275377"/>
                </a:lnTo>
                <a:lnTo>
                  <a:pt x="976192" y="1255777"/>
                </a:lnTo>
                <a:lnTo>
                  <a:pt x="1015077" y="1233583"/>
                </a:lnTo>
                <a:lnTo>
                  <a:pt x="1052269" y="1208908"/>
                </a:lnTo>
                <a:lnTo>
                  <a:pt x="1087657" y="1181866"/>
                </a:lnTo>
                <a:lnTo>
                  <a:pt x="1121127" y="1152568"/>
                </a:lnTo>
                <a:lnTo>
                  <a:pt x="1152568" y="1121127"/>
                </a:lnTo>
                <a:lnTo>
                  <a:pt x="1181866" y="1087657"/>
                </a:lnTo>
                <a:lnTo>
                  <a:pt x="1208908" y="1052269"/>
                </a:lnTo>
                <a:lnTo>
                  <a:pt x="1233583" y="1015077"/>
                </a:lnTo>
                <a:lnTo>
                  <a:pt x="1255777" y="976192"/>
                </a:lnTo>
                <a:lnTo>
                  <a:pt x="1275377" y="935729"/>
                </a:lnTo>
                <a:lnTo>
                  <a:pt x="1292271" y="893800"/>
                </a:lnTo>
                <a:lnTo>
                  <a:pt x="1306347" y="850517"/>
                </a:lnTo>
                <a:lnTo>
                  <a:pt x="1317490" y="805993"/>
                </a:lnTo>
                <a:lnTo>
                  <a:pt x="1325589" y="760340"/>
                </a:lnTo>
                <a:lnTo>
                  <a:pt x="1330532" y="713672"/>
                </a:lnTo>
                <a:lnTo>
                  <a:pt x="1332204" y="666102"/>
                </a:lnTo>
                <a:lnTo>
                  <a:pt x="1330532" y="618533"/>
                </a:lnTo>
                <a:lnTo>
                  <a:pt x="1325589" y="571866"/>
                </a:lnTo>
                <a:lnTo>
                  <a:pt x="1317490" y="526215"/>
                </a:lnTo>
                <a:lnTo>
                  <a:pt x="1306347" y="481691"/>
                </a:lnTo>
                <a:lnTo>
                  <a:pt x="1292271" y="438409"/>
                </a:lnTo>
                <a:lnTo>
                  <a:pt x="1275377" y="396480"/>
                </a:lnTo>
                <a:lnTo>
                  <a:pt x="1255777" y="356017"/>
                </a:lnTo>
                <a:lnTo>
                  <a:pt x="1233583" y="317133"/>
                </a:lnTo>
                <a:lnTo>
                  <a:pt x="1208908" y="279940"/>
                </a:lnTo>
                <a:lnTo>
                  <a:pt x="1181866" y="244552"/>
                </a:lnTo>
                <a:lnTo>
                  <a:pt x="1152568" y="211081"/>
                </a:lnTo>
                <a:lnTo>
                  <a:pt x="1121127" y="179640"/>
                </a:lnTo>
                <a:lnTo>
                  <a:pt x="1087657" y="150342"/>
                </a:lnTo>
                <a:lnTo>
                  <a:pt x="1052269" y="123299"/>
                </a:lnTo>
                <a:lnTo>
                  <a:pt x="1015077" y="98624"/>
                </a:lnTo>
                <a:lnTo>
                  <a:pt x="976192" y="76429"/>
                </a:lnTo>
                <a:lnTo>
                  <a:pt x="935729" y="56828"/>
                </a:lnTo>
                <a:lnTo>
                  <a:pt x="893800" y="39934"/>
                </a:lnTo>
                <a:lnTo>
                  <a:pt x="850517" y="25858"/>
                </a:lnTo>
                <a:lnTo>
                  <a:pt x="805993" y="14714"/>
                </a:lnTo>
                <a:lnTo>
                  <a:pt x="760340" y="6614"/>
                </a:lnTo>
                <a:lnTo>
                  <a:pt x="713672" y="1672"/>
                </a:lnTo>
                <a:lnTo>
                  <a:pt x="666102" y="0"/>
                </a:ln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algn="ctr"/>
            <a:endParaRPr lang="ru-RU" dirty="0"/>
          </a:p>
          <a:p>
            <a:pPr algn="ctr"/>
            <a:endParaRPr lang="ru-RU" sz="5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779,58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км</a:t>
            </a:r>
            <a:endParaRPr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object 14"/>
          <p:cNvSpPr/>
          <p:nvPr/>
        </p:nvSpPr>
        <p:spPr>
          <a:xfrm>
            <a:off x="152400" y="4724400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666102" y="0"/>
                </a:moveTo>
                <a:lnTo>
                  <a:pt x="618531" y="1672"/>
                </a:lnTo>
                <a:lnTo>
                  <a:pt x="571863" y="6614"/>
                </a:lnTo>
                <a:lnTo>
                  <a:pt x="526211" y="14714"/>
                </a:lnTo>
                <a:lnTo>
                  <a:pt x="481687" y="25858"/>
                </a:lnTo>
                <a:lnTo>
                  <a:pt x="438404" y="39934"/>
                </a:lnTo>
                <a:lnTo>
                  <a:pt x="396474" y="56828"/>
                </a:lnTo>
                <a:lnTo>
                  <a:pt x="356011" y="76429"/>
                </a:lnTo>
                <a:lnTo>
                  <a:pt x="317127" y="98624"/>
                </a:lnTo>
                <a:lnTo>
                  <a:pt x="279935" y="123299"/>
                </a:lnTo>
                <a:lnTo>
                  <a:pt x="244547" y="150342"/>
                </a:lnTo>
                <a:lnTo>
                  <a:pt x="211076" y="179640"/>
                </a:lnTo>
                <a:lnTo>
                  <a:pt x="179636" y="211081"/>
                </a:lnTo>
                <a:lnTo>
                  <a:pt x="150338" y="244552"/>
                </a:lnTo>
                <a:lnTo>
                  <a:pt x="123295" y="279940"/>
                </a:lnTo>
                <a:lnTo>
                  <a:pt x="98621" y="317133"/>
                </a:lnTo>
                <a:lnTo>
                  <a:pt x="76427" y="356017"/>
                </a:lnTo>
                <a:lnTo>
                  <a:pt x="56826" y="396480"/>
                </a:lnTo>
                <a:lnTo>
                  <a:pt x="39932" y="438409"/>
                </a:lnTo>
                <a:lnTo>
                  <a:pt x="25857" y="481691"/>
                </a:lnTo>
                <a:lnTo>
                  <a:pt x="14713" y="526215"/>
                </a:lnTo>
                <a:lnTo>
                  <a:pt x="6614" y="571866"/>
                </a:lnTo>
                <a:lnTo>
                  <a:pt x="1672" y="618533"/>
                </a:lnTo>
                <a:lnTo>
                  <a:pt x="0" y="666102"/>
                </a:lnTo>
                <a:lnTo>
                  <a:pt x="1672" y="713672"/>
                </a:lnTo>
                <a:lnTo>
                  <a:pt x="6614" y="760340"/>
                </a:lnTo>
                <a:lnTo>
                  <a:pt x="14713" y="805993"/>
                </a:lnTo>
                <a:lnTo>
                  <a:pt x="25857" y="850517"/>
                </a:lnTo>
                <a:lnTo>
                  <a:pt x="39932" y="893800"/>
                </a:lnTo>
                <a:lnTo>
                  <a:pt x="56826" y="935729"/>
                </a:lnTo>
                <a:lnTo>
                  <a:pt x="76427" y="976192"/>
                </a:lnTo>
                <a:lnTo>
                  <a:pt x="98621" y="1015077"/>
                </a:lnTo>
                <a:lnTo>
                  <a:pt x="123295" y="1052269"/>
                </a:lnTo>
                <a:lnTo>
                  <a:pt x="150338" y="1087657"/>
                </a:lnTo>
                <a:lnTo>
                  <a:pt x="179636" y="1121127"/>
                </a:lnTo>
                <a:lnTo>
                  <a:pt x="211076" y="1152568"/>
                </a:lnTo>
                <a:lnTo>
                  <a:pt x="244547" y="1181866"/>
                </a:lnTo>
                <a:lnTo>
                  <a:pt x="279935" y="1208908"/>
                </a:lnTo>
                <a:lnTo>
                  <a:pt x="317127" y="1233583"/>
                </a:lnTo>
                <a:lnTo>
                  <a:pt x="356011" y="1255777"/>
                </a:lnTo>
                <a:lnTo>
                  <a:pt x="396474" y="1275377"/>
                </a:lnTo>
                <a:lnTo>
                  <a:pt x="438404" y="1292271"/>
                </a:lnTo>
                <a:lnTo>
                  <a:pt x="481687" y="1306347"/>
                </a:lnTo>
                <a:lnTo>
                  <a:pt x="526211" y="1317490"/>
                </a:lnTo>
                <a:lnTo>
                  <a:pt x="571863" y="1325589"/>
                </a:lnTo>
                <a:lnTo>
                  <a:pt x="618531" y="1330532"/>
                </a:lnTo>
                <a:lnTo>
                  <a:pt x="666102" y="1332204"/>
                </a:lnTo>
                <a:lnTo>
                  <a:pt x="713672" y="1330532"/>
                </a:lnTo>
                <a:lnTo>
                  <a:pt x="760340" y="1325589"/>
                </a:lnTo>
                <a:lnTo>
                  <a:pt x="805993" y="1317490"/>
                </a:lnTo>
                <a:lnTo>
                  <a:pt x="850517" y="1306347"/>
                </a:lnTo>
                <a:lnTo>
                  <a:pt x="893800" y="1292271"/>
                </a:lnTo>
                <a:lnTo>
                  <a:pt x="935729" y="1275377"/>
                </a:lnTo>
                <a:lnTo>
                  <a:pt x="976192" y="1255777"/>
                </a:lnTo>
                <a:lnTo>
                  <a:pt x="1015077" y="1233583"/>
                </a:lnTo>
                <a:lnTo>
                  <a:pt x="1052269" y="1208908"/>
                </a:lnTo>
                <a:lnTo>
                  <a:pt x="1087657" y="1181866"/>
                </a:lnTo>
                <a:lnTo>
                  <a:pt x="1121127" y="1152568"/>
                </a:lnTo>
                <a:lnTo>
                  <a:pt x="1152568" y="1121127"/>
                </a:lnTo>
                <a:lnTo>
                  <a:pt x="1181866" y="1087657"/>
                </a:lnTo>
                <a:lnTo>
                  <a:pt x="1208908" y="1052269"/>
                </a:lnTo>
                <a:lnTo>
                  <a:pt x="1233583" y="1015077"/>
                </a:lnTo>
                <a:lnTo>
                  <a:pt x="1255777" y="976192"/>
                </a:lnTo>
                <a:lnTo>
                  <a:pt x="1275377" y="935729"/>
                </a:lnTo>
                <a:lnTo>
                  <a:pt x="1292271" y="893800"/>
                </a:lnTo>
                <a:lnTo>
                  <a:pt x="1306347" y="850517"/>
                </a:lnTo>
                <a:lnTo>
                  <a:pt x="1317490" y="805993"/>
                </a:lnTo>
                <a:lnTo>
                  <a:pt x="1325589" y="760340"/>
                </a:lnTo>
                <a:lnTo>
                  <a:pt x="1330532" y="713672"/>
                </a:lnTo>
                <a:lnTo>
                  <a:pt x="1332204" y="666102"/>
                </a:lnTo>
                <a:lnTo>
                  <a:pt x="1330532" y="618533"/>
                </a:lnTo>
                <a:lnTo>
                  <a:pt x="1325589" y="571866"/>
                </a:lnTo>
                <a:lnTo>
                  <a:pt x="1317490" y="526215"/>
                </a:lnTo>
                <a:lnTo>
                  <a:pt x="1306347" y="481691"/>
                </a:lnTo>
                <a:lnTo>
                  <a:pt x="1292271" y="438409"/>
                </a:lnTo>
                <a:lnTo>
                  <a:pt x="1275377" y="396480"/>
                </a:lnTo>
                <a:lnTo>
                  <a:pt x="1255777" y="356017"/>
                </a:lnTo>
                <a:lnTo>
                  <a:pt x="1233583" y="317133"/>
                </a:lnTo>
                <a:lnTo>
                  <a:pt x="1208908" y="279940"/>
                </a:lnTo>
                <a:lnTo>
                  <a:pt x="1181866" y="244552"/>
                </a:lnTo>
                <a:lnTo>
                  <a:pt x="1152568" y="211081"/>
                </a:lnTo>
                <a:lnTo>
                  <a:pt x="1121127" y="179640"/>
                </a:lnTo>
                <a:lnTo>
                  <a:pt x="1087657" y="150342"/>
                </a:lnTo>
                <a:lnTo>
                  <a:pt x="1052269" y="123299"/>
                </a:lnTo>
                <a:lnTo>
                  <a:pt x="1015077" y="98624"/>
                </a:lnTo>
                <a:lnTo>
                  <a:pt x="976192" y="76429"/>
                </a:lnTo>
                <a:lnTo>
                  <a:pt x="935729" y="56828"/>
                </a:lnTo>
                <a:lnTo>
                  <a:pt x="893800" y="39934"/>
                </a:lnTo>
                <a:lnTo>
                  <a:pt x="850517" y="25858"/>
                </a:lnTo>
                <a:lnTo>
                  <a:pt x="805993" y="14714"/>
                </a:lnTo>
                <a:lnTo>
                  <a:pt x="760340" y="6614"/>
                </a:lnTo>
                <a:lnTo>
                  <a:pt x="713672" y="1672"/>
                </a:lnTo>
                <a:lnTo>
                  <a:pt x="666102" y="0"/>
                </a:ln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algn="ctr"/>
            <a:endParaRPr lang="ru-RU" dirty="0"/>
          </a:p>
          <a:p>
            <a:pPr algn="ctr"/>
            <a:r>
              <a: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92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км</a:t>
            </a:r>
            <a:endParaRPr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object 14"/>
          <p:cNvSpPr/>
          <p:nvPr/>
        </p:nvSpPr>
        <p:spPr>
          <a:xfrm>
            <a:off x="5257800" y="4267200"/>
            <a:ext cx="2057400" cy="198120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666102" y="0"/>
                </a:moveTo>
                <a:lnTo>
                  <a:pt x="618531" y="1672"/>
                </a:lnTo>
                <a:lnTo>
                  <a:pt x="571863" y="6614"/>
                </a:lnTo>
                <a:lnTo>
                  <a:pt x="526211" y="14714"/>
                </a:lnTo>
                <a:lnTo>
                  <a:pt x="481687" y="25858"/>
                </a:lnTo>
                <a:lnTo>
                  <a:pt x="438404" y="39934"/>
                </a:lnTo>
                <a:lnTo>
                  <a:pt x="396474" y="56828"/>
                </a:lnTo>
                <a:lnTo>
                  <a:pt x="356011" y="76429"/>
                </a:lnTo>
                <a:lnTo>
                  <a:pt x="317127" y="98624"/>
                </a:lnTo>
                <a:lnTo>
                  <a:pt x="279935" y="123299"/>
                </a:lnTo>
                <a:lnTo>
                  <a:pt x="244547" y="150342"/>
                </a:lnTo>
                <a:lnTo>
                  <a:pt x="211076" y="179640"/>
                </a:lnTo>
                <a:lnTo>
                  <a:pt x="179636" y="211081"/>
                </a:lnTo>
                <a:lnTo>
                  <a:pt x="150338" y="244552"/>
                </a:lnTo>
                <a:lnTo>
                  <a:pt x="123295" y="279940"/>
                </a:lnTo>
                <a:lnTo>
                  <a:pt x="98621" y="317133"/>
                </a:lnTo>
                <a:lnTo>
                  <a:pt x="76427" y="356017"/>
                </a:lnTo>
                <a:lnTo>
                  <a:pt x="56826" y="396480"/>
                </a:lnTo>
                <a:lnTo>
                  <a:pt x="39932" y="438409"/>
                </a:lnTo>
                <a:lnTo>
                  <a:pt x="25857" y="481691"/>
                </a:lnTo>
                <a:lnTo>
                  <a:pt x="14713" y="526215"/>
                </a:lnTo>
                <a:lnTo>
                  <a:pt x="6614" y="571866"/>
                </a:lnTo>
                <a:lnTo>
                  <a:pt x="1672" y="618533"/>
                </a:lnTo>
                <a:lnTo>
                  <a:pt x="0" y="666102"/>
                </a:lnTo>
                <a:lnTo>
                  <a:pt x="1672" y="713672"/>
                </a:lnTo>
                <a:lnTo>
                  <a:pt x="6614" y="760340"/>
                </a:lnTo>
                <a:lnTo>
                  <a:pt x="14713" y="805993"/>
                </a:lnTo>
                <a:lnTo>
                  <a:pt x="25857" y="850517"/>
                </a:lnTo>
                <a:lnTo>
                  <a:pt x="39932" y="893800"/>
                </a:lnTo>
                <a:lnTo>
                  <a:pt x="56826" y="935729"/>
                </a:lnTo>
                <a:lnTo>
                  <a:pt x="76427" y="976192"/>
                </a:lnTo>
                <a:lnTo>
                  <a:pt x="98621" y="1015077"/>
                </a:lnTo>
                <a:lnTo>
                  <a:pt x="123295" y="1052269"/>
                </a:lnTo>
                <a:lnTo>
                  <a:pt x="150338" y="1087657"/>
                </a:lnTo>
                <a:lnTo>
                  <a:pt x="179636" y="1121127"/>
                </a:lnTo>
                <a:lnTo>
                  <a:pt x="211076" y="1152568"/>
                </a:lnTo>
                <a:lnTo>
                  <a:pt x="244547" y="1181866"/>
                </a:lnTo>
                <a:lnTo>
                  <a:pt x="279935" y="1208908"/>
                </a:lnTo>
                <a:lnTo>
                  <a:pt x="317127" y="1233583"/>
                </a:lnTo>
                <a:lnTo>
                  <a:pt x="356011" y="1255777"/>
                </a:lnTo>
                <a:lnTo>
                  <a:pt x="396474" y="1275377"/>
                </a:lnTo>
                <a:lnTo>
                  <a:pt x="438404" y="1292271"/>
                </a:lnTo>
                <a:lnTo>
                  <a:pt x="481687" y="1306347"/>
                </a:lnTo>
                <a:lnTo>
                  <a:pt x="526211" y="1317490"/>
                </a:lnTo>
                <a:lnTo>
                  <a:pt x="571863" y="1325589"/>
                </a:lnTo>
                <a:lnTo>
                  <a:pt x="618531" y="1330532"/>
                </a:lnTo>
                <a:lnTo>
                  <a:pt x="666102" y="1332204"/>
                </a:lnTo>
                <a:lnTo>
                  <a:pt x="713672" y="1330532"/>
                </a:lnTo>
                <a:lnTo>
                  <a:pt x="760340" y="1325589"/>
                </a:lnTo>
                <a:lnTo>
                  <a:pt x="805993" y="1317490"/>
                </a:lnTo>
                <a:lnTo>
                  <a:pt x="850517" y="1306347"/>
                </a:lnTo>
                <a:lnTo>
                  <a:pt x="893800" y="1292271"/>
                </a:lnTo>
                <a:lnTo>
                  <a:pt x="935729" y="1275377"/>
                </a:lnTo>
                <a:lnTo>
                  <a:pt x="976192" y="1255777"/>
                </a:lnTo>
                <a:lnTo>
                  <a:pt x="1015077" y="1233583"/>
                </a:lnTo>
                <a:lnTo>
                  <a:pt x="1052269" y="1208908"/>
                </a:lnTo>
                <a:lnTo>
                  <a:pt x="1087657" y="1181866"/>
                </a:lnTo>
                <a:lnTo>
                  <a:pt x="1121127" y="1152568"/>
                </a:lnTo>
                <a:lnTo>
                  <a:pt x="1152568" y="1121127"/>
                </a:lnTo>
                <a:lnTo>
                  <a:pt x="1181866" y="1087657"/>
                </a:lnTo>
                <a:lnTo>
                  <a:pt x="1208908" y="1052269"/>
                </a:lnTo>
                <a:lnTo>
                  <a:pt x="1233583" y="1015077"/>
                </a:lnTo>
                <a:lnTo>
                  <a:pt x="1255777" y="976192"/>
                </a:lnTo>
                <a:lnTo>
                  <a:pt x="1275377" y="935729"/>
                </a:lnTo>
                <a:lnTo>
                  <a:pt x="1292271" y="893800"/>
                </a:lnTo>
                <a:lnTo>
                  <a:pt x="1306347" y="850517"/>
                </a:lnTo>
                <a:lnTo>
                  <a:pt x="1317490" y="805993"/>
                </a:lnTo>
                <a:lnTo>
                  <a:pt x="1325589" y="760340"/>
                </a:lnTo>
                <a:lnTo>
                  <a:pt x="1330532" y="713672"/>
                </a:lnTo>
                <a:lnTo>
                  <a:pt x="1332204" y="666102"/>
                </a:lnTo>
                <a:lnTo>
                  <a:pt x="1330532" y="618533"/>
                </a:lnTo>
                <a:lnTo>
                  <a:pt x="1325589" y="571866"/>
                </a:lnTo>
                <a:lnTo>
                  <a:pt x="1317490" y="526215"/>
                </a:lnTo>
                <a:lnTo>
                  <a:pt x="1306347" y="481691"/>
                </a:lnTo>
                <a:lnTo>
                  <a:pt x="1292271" y="438409"/>
                </a:lnTo>
                <a:lnTo>
                  <a:pt x="1275377" y="396480"/>
                </a:lnTo>
                <a:lnTo>
                  <a:pt x="1255777" y="356017"/>
                </a:lnTo>
                <a:lnTo>
                  <a:pt x="1233583" y="317133"/>
                </a:lnTo>
                <a:lnTo>
                  <a:pt x="1208908" y="279940"/>
                </a:lnTo>
                <a:lnTo>
                  <a:pt x="1181866" y="244552"/>
                </a:lnTo>
                <a:lnTo>
                  <a:pt x="1152568" y="211081"/>
                </a:lnTo>
                <a:lnTo>
                  <a:pt x="1121127" y="179640"/>
                </a:lnTo>
                <a:lnTo>
                  <a:pt x="1087657" y="150342"/>
                </a:lnTo>
                <a:lnTo>
                  <a:pt x="1052269" y="123299"/>
                </a:lnTo>
                <a:lnTo>
                  <a:pt x="1015077" y="98624"/>
                </a:lnTo>
                <a:lnTo>
                  <a:pt x="976192" y="76429"/>
                </a:lnTo>
                <a:lnTo>
                  <a:pt x="935729" y="56828"/>
                </a:lnTo>
                <a:lnTo>
                  <a:pt x="893800" y="39934"/>
                </a:lnTo>
                <a:lnTo>
                  <a:pt x="850517" y="25858"/>
                </a:lnTo>
                <a:lnTo>
                  <a:pt x="805993" y="14714"/>
                </a:lnTo>
                <a:lnTo>
                  <a:pt x="760340" y="6614"/>
                </a:lnTo>
                <a:lnTo>
                  <a:pt x="713672" y="1672"/>
                </a:lnTo>
                <a:lnTo>
                  <a:pt x="666102" y="0"/>
                </a:ln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algn="ctr"/>
            <a:endParaRPr lang="ru-RU" dirty="0"/>
          </a:p>
          <a:p>
            <a:pPr algn="ctr"/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23,2 тыс. руб. – земли с/х назначения;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144,4 тыс. руб. – земли промышленного назначения</a:t>
            </a:r>
            <a:endParaRPr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5105400" y="5638800"/>
            <a:ext cx="29718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ООО «Нива»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990600" y="2971800"/>
            <a:ext cx="2743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Срок реализации - 2021 год</a:t>
            </a:r>
          </a:p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Реконструкция зернохранилища, токового хозяйства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990600" y="2743200"/>
            <a:ext cx="27432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ООО «Компания Русское Зерно»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105400" y="2895600"/>
            <a:ext cx="29718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ИП Глава КФХ Бусс Е.А.</a:t>
            </a:r>
            <a:endParaRPr lang="ru-RU" sz="1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14400" y="5638800"/>
            <a:ext cx="2743200" cy="30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ООО «Алексеевское»</a:t>
            </a:r>
          </a:p>
        </p:txBody>
      </p:sp>
      <p:sp>
        <p:nvSpPr>
          <p:cNvPr id="33" name="object 10"/>
          <p:cNvSpPr txBox="1"/>
          <p:nvPr/>
        </p:nvSpPr>
        <p:spPr>
          <a:xfrm>
            <a:off x="2482272" y="1025104"/>
            <a:ext cx="125152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150"/>
              </a:lnSpc>
            </a:pPr>
            <a:r>
              <a:rPr lang="ru-RU" sz="1150" b="1" spc="3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10,5 млн. руб</a:t>
            </a:r>
            <a:r>
              <a:rPr lang="ru-RU" sz="1150" spc="30" dirty="0">
                <a:latin typeface="Arial" pitchFamily="34" charset="0"/>
                <a:cs typeface="Arial" pitchFamily="34" charset="0"/>
              </a:rPr>
              <a:t>.</a:t>
            </a:r>
            <a:endParaRPr sz="1725" baseline="2415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object 31"/>
          <p:cNvSpPr txBox="1"/>
          <p:nvPr/>
        </p:nvSpPr>
        <p:spPr>
          <a:xfrm>
            <a:off x="152400" y="457200"/>
            <a:ext cx="88392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b="1" spc="-45" dirty="0">
                <a:solidFill>
                  <a:srgbClr val="FFFFFF"/>
                </a:solidFill>
                <a:latin typeface="Arial"/>
                <a:cs typeface="Arial"/>
              </a:rPr>
              <a:t>Нефтехимическая промышленность: предприятия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47" name="object 2"/>
          <p:cNvSpPr/>
          <p:nvPr/>
        </p:nvSpPr>
        <p:spPr>
          <a:xfrm>
            <a:off x="152400" y="457200"/>
            <a:ext cx="8991600" cy="394970"/>
          </a:xfrm>
          <a:custGeom>
            <a:avLst/>
            <a:gdLst/>
            <a:ahLst/>
            <a:cxnLst/>
            <a:rect l="l" t="t" r="r" b="b"/>
            <a:pathLst>
              <a:path w="3839845" h="394969">
                <a:moveTo>
                  <a:pt x="0" y="394817"/>
                </a:moveTo>
                <a:lnTo>
                  <a:pt x="3839298" y="394817"/>
                </a:lnTo>
                <a:lnTo>
                  <a:pt x="3839298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31"/>
          <p:cNvSpPr txBox="1"/>
          <p:nvPr/>
        </p:nvSpPr>
        <p:spPr>
          <a:xfrm>
            <a:off x="228600" y="457200"/>
            <a:ext cx="88392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b="1" spc="-45" dirty="0">
                <a:solidFill>
                  <a:srgbClr val="FFFFFF"/>
                </a:solidFill>
                <a:latin typeface="Arial"/>
                <a:cs typeface="Arial"/>
              </a:rPr>
              <a:t>Примеры реализованных инвестиционных проектов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2438400" y="914400"/>
            <a:ext cx="1295400" cy="304800"/>
          </a:xfrm>
          <a:prstGeom prst="rect">
            <a:avLst/>
          </a:prstGeom>
          <a:noFill/>
          <a:ln w="127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781800" y="914400"/>
            <a:ext cx="1295400" cy="228600"/>
          </a:xfrm>
          <a:prstGeom prst="rect">
            <a:avLst/>
          </a:prstGeom>
          <a:noFill/>
          <a:ln w="127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object 10"/>
          <p:cNvSpPr txBox="1"/>
          <p:nvPr/>
        </p:nvSpPr>
        <p:spPr>
          <a:xfrm>
            <a:off x="2438400" y="3657600"/>
            <a:ext cx="112017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150"/>
              </a:lnSpc>
            </a:pPr>
            <a:r>
              <a:rPr lang="ru-RU" sz="1100" b="1" spc="3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5,37 млн. руб.</a:t>
            </a:r>
            <a:endParaRPr sz="1600" b="1" baseline="2415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2362200" y="3581400"/>
            <a:ext cx="1295400" cy="304800"/>
          </a:xfrm>
          <a:prstGeom prst="rect">
            <a:avLst/>
          </a:prstGeom>
          <a:noFill/>
          <a:ln w="127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8" name="object 10"/>
          <p:cNvSpPr txBox="1"/>
          <p:nvPr/>
        </p:nvSpPr>
        <p:spPr>
          <a:xfrm>
            <a:off x="6858000" y="3613368"/>
            <a:ext cx="112017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150"/>
              </a:lnSpc>
            </a:pPr>
            <a:r>
              <a:rPr lang="ru-RU" sz="1100" b="1" spc="3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27,95 млн. руб.</a:t>
            </a:r>
            <a:endParaRPr sz="1600" b="1" baseline="2415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6781800" y="3505200"/>
            <a:ext cx="1295400" cy="304800"/>
          </a:xfrm>
          <a:prstGeom prst="rect">
            <a:avLst/>
          </a:prstGeom>
          <a:noFill/>
          <a:ln w="127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object 10"/>
          <p:cNvSpPr txBox="1"/>
          <p:nvPr/>
        </p:nvSpPr>
        <p:spPr>
          <a:xfrm>
            <a:off x="6858000" y="990600"/>
            <a:ext cx="1138648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150"/>
              </a:lnSpc>
            </a:pPr>
            <a:r>
              <a:rPr lang="ru-RU" sz="1150" b="1" spc="3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6,5 млн. руб</a:t>
            </a:r>
            <a:r>
              <a:rPr lang="ru-RU" sz="1150" spc="3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5105400" y="3124200"/>
            <a:ext cx="2971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Срок реализации - 2022 год</a:t>
            </a:r>
          </a:p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Строительство крытого ангара под зерно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914400" y="5943600"/>
            <a:ext cx="2743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Срок реализации – 2021-2022 гг.</a:t>
            </a:r>
          </a:p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Строительство крытого ангара под зерно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5105400" y="5867400"/>
            <a:ext cx="2971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Срок реализации – 2022 год</a:t>
            </a:r>
          </a:p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Строительство ангара под технику</a:t>
            </a:r>
          </a:p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Строительство площадки под технику</a:t>
            </a:r>
          </a:p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Приобретение модульного растворного узла для производства жидких минеральных удобрений КАС (РУКАС 250)</a:t>
            </a:r>
          </a:p>
        </p:txBody>
      </p:sp>
      <p:pic>
        <p:nvPicPr>
          <p:cNvPr id="1026" name="Picture 2" descr="D:\Рабочий стол\Планы +инвест. паспорт\Инвестиционный паспорт 2021-2022 гг\2022 год\ООО Компания Русское Зерн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295400"/>
            <a:ext cx="2743200" cy="1447800"/>
          </a:xfrm>
          <a:prstGeom prst="rect">
            <a:avLst/>
          </a:prstGeom>
          <a:noFill/>
        </p:spPr>
      </p:pic>
      <p:pic>
        <p:nvPicPr>
          <p:cNvPr id="1027" name="Picture 3" descr="D:\Рабочий стол\Планы +инвест. паспорт\Инвестиционный паспорт 2021-2023 гг\2023 год\02.2023 г\Фото\ООО Алексеевское (ангар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5033" y="3962400"/>
            <a:ext cx="2721934" cy="1676400"/>
          </a:xfrm>
          <a:prstGeom prst="rect">
            <a:avLst/>
          </a:prstGeom>
          <a:noFill/>
        </p:spPr>
      </p:pic>
      <p:pic>
        <p:nvPicPr>
          <p:cNvPr id="1028" name="Picture 4" descr="D:\Рабочий стол\Планы +инвест. паспорт\Инвестиционный паспорт 2021-2023 гг\2023 год\02.2023 г\Фото\Бусс Е.А. (ангар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1" y="1219200"/>
            <a:ext cx="2971800" cy="1666875"/>
          </a:xfrm>
          <a:prstGeom prst="rect">
            <a:avLst/>
          </a:prstGeom>
          <a:noFill/>
        </p:spPr>
      </p:pic>
      <p:pic>
        <p:nvPicPr>
          <p:cNvPr id="1030" name="Picture 6" descr="D:\Рабочий стол\Планы +инвест. паспорт\Инвестиционный паспорт 2021-2023 гг\2023 год\02.2023 г\Фото\ООО Нива (КАС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3886200"/>
            <a:ext cx="2971800" cy="176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152400"/>
            <a:ext cx="6885940" cy="382270"/>
          </a:xfrm>
          <a:custGeom>
            <a:avLst/>
            <a:gdLst/>
            <a:ahLst/>
            <a:cxnLst/>
            <a:rect l="l" t="t" r="r" b="b"/>
            <a:pathLst>
              <a:path w="6885940" h="382269">
                <a:moveTo>
                  <a:pt x="0" y="382270"/>
                </a:moveTo>
                <a:lnTo>
                  <a:pt x="6885762" y="382270"/>
                </a:lnTo>
                <a:lnTo>
                  <a:pt x="6885762" y="0"/>
                </a:lnTo>
                <a:lnTo>
                  <a:pt x="0" y="0"/>
                </a:lnTo>
                <a:lnTo>
                  <a:pt x="0" y="382270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52599" y="165947"/>
            <a:ext cx="644715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10" dirty="0">
                <a:solidFill>
                  <a:srgbClr val="FFFFFF"/>
                </a:solidFill>
              </a:rPr>
              <a:t>Перспективные </a:t>
            </a:r>
            <a:r>
              <a:rPr sz="1900" spc="5" dirty="0">
                <a:solidFill>
                  <a:srgbClr val="FFFFFF"/>
                </a:solidFill>
              </a:rPr>
              <a:t>отрасли </a:t>
            </a:r>
            <a:r>
              <a:rPr lang="ru-RU" sz="1900" spc="30" dirty="0">
                <a:solidFill>
                  <a:srgbClr val="FFFFFF"/>
                </a:solidFill>
              </a:rPr>
              <a:t>инвестирования</a:t>
            </a:r>
            <a:endParaRPr sz="1900" dirty="0"/>
          </a:p>
        </p:txBody>
      </p:sp>
      <p:pic>
        <p:nvPicPr>
          <p:cNvPr id="1026" name="Picture 2" descr="C:\Users\Стецун Ольга\Desktop\c91be0d4685332e5e751359c59e15d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" y="762000"/>
            <a:ext cx="3200400" cy="1684931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352425" y="2446931"/>
            <a:ext cx="32004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Развитие отраслей пищевой промышленности  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pPr marL="171450" indent="-171450" algn="ctr">
              <a:buFont typeface="Wingdings" pitchFamily="2" charset="2"/>
              <a:buChar char="§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переработка молока и производство молочной продукции;</a:t>
            </a:r>
          </a:p>
          <a:p>
            <a:pPr marL="171450" indent="-171450" algn="ctr">
              <a:buFont typeface="Wingdings" pitchFamily="2" charset="2"/>
              <a:buChar char="§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производство </a:t>
            </a:r>
            <a:r>
              <a:rPr lang="ru-RU" sz="1200" kern="0" spc="40" dirty="0">
                <a:latin typeface="Times New Roman" pitchFamily="18" charset="0"/>
                <a:cs typeface="Times New Roman" pitchFamily="18" charset="0"/>
              </a:rPr>
              <a:t>мясных полуфабрикатов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171450" indent="-171450" algn="ctr">
              <a:buFont typeface="Wingdings" pitchFamily="2" charset="2"/>
              <a:buChar char="§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производство льняного масла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95275" y="5992840"/>
            <a:ext cx="32766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Строительная промышленность</a:t>
            </a:r>
          </a:p>
          <a:p>
            <a:pPr algn="ctr"/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развитие кирпичной промышленности </a:t>
            </a:r>
            <a:br>
              <a:rPr lang="ru-RU" sz="1300" dirty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(запуск кирпичного завода)</a:t>
            </a:r>
          </a:p>
        </p:txBody>
      </p:sp>
      <p:pic>
        <p:nvPicPr>
          <p:cNvPr id="24" name="Picture 14" descr="http://investomsk.ru/cache/images/uploads/170x170_fit_d74b763d7a8643e3d694d44de252bf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4123054"/>
            <a:ext cx="3200400" cy="1866900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5124450" y="2540372"/>
            <a:ext cx="340995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Сельское хозяйство</a:t>
            </a:r>
          </a:p>
          <a:p>
            <a:pPr algn="ctr">
              <a:buFont typeface="Wingdings" pitchFamily="2" charset="2"/>
              <a:buChar char="§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модернизация действующих животноводческих помещений; </a:t>
            </a:r>
          </a:p>
          <a:p>
            <a:pPr algn="ctr">
              <a:buFont typeface="Wingdings" pitchFamily="2" charset="2"/>
              <a:buChar char="§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строительство современных животноводческих комплексов;</a:t>
            </a:r>
          </a:p>
          <a:p>
            <a:pPr algn="ctr">
              <a:buFont typeface="Wingdings" pitchFamily="2" charset="2"/>
              <a:buChar char="§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строительство убойных цехов;</a:t>
            </a:r>
          </a:p>
          <a:p>
            <a:pPr algn="ctr">
              <a:buFont typeface="Wingdings" pitchFamily="2" charset="2"/>
              <a:buChar char="§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строительство зернотоковых комплексов, мельниц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257800" y="5959487"/>
            <a:ext cx="32004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Туризм</a:t>
            </a:r>
          </a:p>
          <a:p>
            <a:pPr algn="ctr"/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развитие специализированных рекреационных зон по территории района (базы для спорта, отдыха и оздоровления)</a:t>
            </a:r>
          </a:p>
        </p:txBody>
      </p:sp>
      <p:pic>
        <p:nvPicPr>
          <p:cNvPr id="1029" name="Picture 5" descr="https://fontan.city/upload/iblock/ab5/ab5958feb69b300f339e0561901c05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4123054"/>
            <a:ext cx="3048000" cy="1820546"/>
          </a:xfrm>
          <a:prstGeom prst="rect">
            <a:avLst/>
          </a:prstGeom>
          <a:noFill/>
        </p:spPr>
      </p:pic>
      <p:pic>
        <p:nvPicPr>
          <p:cNvPr id="13" name="Picture 3" descr="C:\Users\Стецун Ольга\Desktop\depositphotos_12672600-stock-photo-agriculture-coll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33975" y="762000"/>
            <a:ext cx="3190875" cy="17142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533400"/>
            <a:ext cx="7613650" cy="394970"/>
          </a:xfrm>
          <a:custGeom>
            <a:avLst/>
            <a:gdLst/>
            <a:ahLst/>
            <a:cxnLst/>
            <a:rect l="l" t="t" r="r" b="b"/>
            <a:pathLst>
              <a:path w="5555615" h="394969">
                <a:moveTo>
                  <a:pt x="0" y="394817"/>
                </a:moveTo>
                <a:lnTo>
                  <a:pt x="5555297" y="394817"/>
                </a:lnTo>
                <a:lnTo>
                  <a:pt x="5555297" y="0"/>
                </a:lnTo>
                <a:lnTo>
                  <a:pt x="0" y="0"/>
                </a:lnTo>
                <a:lnTo>
                  <a:pt x="0" y="394817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533400"/>
            <a:ext cx="746760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500" spc="-70" dirty="0">
                <a:solidFill>
                  <a:srgbClr val="FFFFFF"/>
                </a:solidFill>
              </a:rPr>
              <a:t>Земельные участки для реализации проектов</a:t>
            </a:r>
            <a:endParaRPr sz="25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114800" y="1295399"/>
          <a:ext cx="4572000" cy="5257804"/>
        </p:xfrm>
        <a:graphic>
          <a:graphicData uri="http://schemas.openxmlformats.org/drawingml/2006/table">
            <a:tbl>
              <a:tblPr/>
              <a:tblGrid>
                <a:gridCol w="1815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6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34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Кадастровый номер земельного участка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55:04:000000:91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4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Площадь в квадратных метрах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8008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0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Собственник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Государственная собственность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36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Категория земель. Вид разрешенного использования 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Земли населенных пунктов/Для размещения объектов торговли, общественного питания и бытового обслуживания, для размещения объектов общественного питания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0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Электроснабжение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удаленность точки подключения 120 м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0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Газоснабжение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удаленность точки подключения 62 м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34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Водоснабжение. Водоотведение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удаленность точки подключения 435 м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34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Подъездные пути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расстояние до ближайшей дороги 5 м, твердое покрытие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00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Железнодорожные пути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отсутствуют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00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Здания и сооружения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отсутствуют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368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Стоимость аренды и (или) выкупа инфраструктурной площадки, тыс. рублей 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0,5 % от кадастровой стоимости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34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Контактная информация</a:t>
                      </a: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Администрация Горьковского муниципального района (38157)21-370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0182" marR="20182" marT="33473" marB="3347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16385" name="Рисунок 1" descr="C:\Users\UserARH\Desktop\Миф\Screenshot_7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2971800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Рисунок 2" descr="C:\Users\UserARH\Desktop\Миф\Screenshot_7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86200"/>
            <a:ext cx="3200400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2756</TotalTime>
  <Words>2546</Words>
  <Application>Microsoft Office PowerPoint</Application>
  <PresentationFormat>Экран (4:3)</PresentationFormat>
  <Paragraphs>474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Times New Roman</vt:lpstr>
      <vt:lpstr>Wingdings</vt:lpstr>
      <vt:lpstr>Office Theme</vt:lpstr>
      <vt:lpstr>ГОРЬКОВСКИЙ МУНИЦИПАЛЬНЫЙ РАЙОН ОМСКОЙ ОБЛАСТИ                                                   Инвестиционный профиль</vt:lpstr>
      <vt:lpstr>Уважаемые инвесторы!</vt:lpstr>
      <vt:lpstr>Ключевые отрасли района</vt:lpstr>
      <vt:lpstr>Ключевые отрасли района</vt:lpstr>
      <vt:lpstr>Ключевые отрасли района</vt:lpstr>
      <vt:lpstr>Презентация PowerPoint</vt:lpstr>
      <vt:lpstr>Презентация PowerPoint</vt:lpstr>
      <vt:lpstr>Перспективные отрасли инвестирования</vt:lpstr>
      <vt:lpstr>Земельные участки для реализации проектов</vt:lpstr>
      <vt:lpstr>Земельные участки для реализации проектов</vt:lpstr>
      <vt:lpstr>Земельные участки для реализации проектов</vt:lpstr>
      <vt:lpstr>Земельные участки для реализации проектов</vt:lpstr>
      <vt:lpstr>Земельные участки для реализации проектов</vt:lpstr>
      <vt:lpstr>Земельные участки для реализации проектов</vt:lpstr>
      <vt:lpstr>Земельные участки для реализации проектов</vt:lpstr>
      <vt:lpstr>Земельные участки для реализации проектов</vt:lpstr>
      <vt:lpstr>Земельные участки для реализации проектов</vt:lpstr>
      <vt:lpstr>Земельные участки для реализации проектов</vt:lpstr>
      <vt:lpstr>Земельные участки для реализации проектов</vt:lpstr>
      <vt:lpstr>Земельные участки для реализации проектов</vt:lpstr>
      <vt:lpstr>Земельные участки для реализации проектов</vt:lpstr>
      <vt:lpstr>Презентация PowerPoint</vt:lpstr>
      <vt:lpstr>Наши преимущества</vt:lpstr>
      <vt:lpstr>Контактная информация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ОМСКАЯ ОБЛАСТЬ Конкурентные преимущества</dc:title>
  <dc:creator>ksamodinskiy</dc:creator>
  <cp:lastModifiedBy>Пользователь</cp:lastModifiedBy>
  <cp:revision>378</cp:revision>
  <dcterms:created xsi:type="dcterms:W3CDTF">2019-02-22T07:19:09Z</dcterms:created>
  <dcterms:modified xsi:type="dcterms:W3CDTF">2024-01-30T02:31:57Z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2019-02-22T00:00:00Z</vt:filetime>
  </property>
  <property fmtid="{D5CDD505-2E9C-101B-9397-08002B2CF9AE}" pid="3" name="Creator">
    <vt:lpwstr>Adobe InDesign CS5 (7.0)</vt:lpwstr>
  </property>
  <property fmtid="{D5CDD505-2E9C-101B-9397-08002B2CF9AE}" pid="4" name="LastSaved">
    <vt:filetime>2019-02-22T00:00:00Z</vt:filetime>
  </property>
</Properties>
</file>